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000" r:id="rId2"/>
    <p:sldId id="2001" r:id="rId3"/>
    <p:sldId id="2007" r:id="rId4"/>
    <p:sldId id="2013" r:id="rId5"/>
    <p:sldId id="2014" r:id="rId6"/>
    <p:sldId id="2008" r:id="rId7"/>
    <p:sldId id="2009" r:id="rId8"/>
    <p:sldId id="2010" r:id="rId9"/>
    <p:sldId id="2011" r:id="rId10"/>
    <p:sldId id="2012" r:id="rId11"/>
    <p:sldId id="2003" r:id="rId12"/>
    <p:sldId id="2006" r:id="rId13"/>
  </p:sldIdLst>
  <p:sldSz cx="9144000" cy="5143500" type="screen16x9"/>
  <p:notesSz cx="6858000" cy="9144000"/>
  <p:embeddedFontLst>
    <p:embeddedFont>
      <p:font typeface="Aleppo" pitchFamily="2" charset="0"/>
      <p:regular r:id="rId15"/>
    </p:embeddedFont>
    <p:embeddedFont>
      <p:font typeface="IBM Plex Sans Condensed" panose="020B0506050203000203" pitchFamily="34" charset="77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1" autoAdjust="0"/>
    <p:restoredTop sz="94589" autoAdjust="0"/>
  </p:normalViewPr>
  <p:slideViewPr>
    <p:cSldViewPr>
      <p:cViewPr varScale="1">
        <p:scale>
          <a:sx n="151" d="100"/>
          <a:sy n="151" d="100"/>
        </p:scale>
        <p:origin x="45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6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63503" y="3901021"/>
            <a:ext cx="1299353" cy="1305982"/>
            <a:chOff x="0" y="0"/>
            <a:chExt cx="1299362" cy="1305979"/>
          </a:xfrm>
        </p:grpSpPr>
        <p:sp>
          <p:nvSpPr>
            <p:cNvPr id="3" name="Freeform 3"/>
            <p:cNvSpPr/>
            <p:nvPr/>
          </p:nvSpPr>
          <p:spPr>
            <a:xfrm>
              <a:off x="63500" y="237363"/>
              <a:ext cx="1041908" cy="1004951"/>
            </a:xfrm>
            <a:custGeom>
              <a:avLst/>
              <a:gdLst/>
              <a:ahLst/>
              <a:cxnLst/>
              <a:rect l="l" t="t" r="r" b="b"/>
              <a:pathLst>
                <a:path w="1041908" h="1004951">
                  <a:moveTo>
                    <a:pt x="184150" y="127"/>
                  </a:moveTo>
                  <a:cubicBezTo>
                    <a:pt x="123317" y="127"/>
                    <a:pt x="61722" y="11557"/>
                    <a:pt x="0" y="30607"/>
                  </a:cubicBezTo>
                  <a:lnTo>
                    <a:pt x="0" y="30607"/>
                  </a:lnTo>
                  <a:lnTo>
                    <a:pt x="0" y="92964"/>
                  </a:lnTo>
                  <a:lnTo>
                    <a:pt x="0" y="92964"/>
                  </a:lnTo>
                  <a:cubicBezTo>
                    <a:pt x="26797" y="81026"/>
                    <a:pt x="55499" y="68072"/>
                    <a:pt x="81661" y="64389"/>
                  </a:cubicBezTo>
                  <a:cubicBezTo>
                    <a:pt x="106299" y="60960"/>
                    <a:pt x="130937" y="59309"/>
                    <a:pt x="155448" y="59309"/>
                  </a:cubicBezTo>
                  <a:cubicBezTo>
                    <a:pt x="235712" y="59309"/>
                    <a:pt x="314706" y="77851"/>
                    <a:pt x="386334" y="116840"/>
                  </a:cubicBezTo>
                  <a:cubicBezTo>
                    <a:pt x="526034" y="193040"/>
                    <a:pt x="623570" y="327660"/>
                    <a:pt x="710057" y="457073"/>
                  </a:cubicBezTo>
                  <a:cubicBezTo>
                    <a:pt x="755015" y="524383"/>
                    <a:pt x="797814" y="592963"/>
                    <a:pt x="843915" y="659511"/>
                  </a:cubicBezTo>
                  <a:cubicBezTo>
                    <a:pt x="900430" y="741045"/>
                    <a:pt x="963422" y="817118"/>
                    <a:pt x="978535" y="918591"/>
                  </a:cubicBezTo>
                  <a:cubicBezTo>
                    <a:pt x="982853" y="947420"/>
                    <a:pt x="983869" y="976249"/>
                    <a:pt x="982472" y="1004951"/>
                  </a:cubicBezTo>
                  <a:lnTo>
                    <a:pt x="1041908" y="1004951"/>
                  </a:lnTo>
                  <a:cubicBezTo>
                    <a:pt x="1035558" y="661289"/>
                    <a:pt x="697103" y="348742"/>
                    <a:pt x="472440" y="109474"/>
                  </a:cubicBezTo>
                  <a:cubicBezTo>
                    <a:pt x="381254" y="30734"/>
                    <a:pt x="283845" y="0"/>
                    <a:pt x="184150" y="0"/>
                  </a:cubicBezTo>
                  <a:close/>
                </a:path>
              </a:pathLst>
            </a:custGeom>
            <a:solidFill>
              <a:srgbClr val="94C11A"/>
            </a:solidFill>
          </p:spPr>
          <p:txBody>
            <a:bodyPr/>
            <a:lstStyle/>
            <a:p>
              <a:endParaRPr lang="fr-CH"/>
            </a:p>
          </p:txBody>
        </p:sp>
        <p:sp>
          <p:nvSpPr>
            <p:cNvPr id="4" name="Freeform 4"/>
            <p:cNvSpPr/>
            <p:nvPr/>
          </p:nvSpPr>
          <p:spPr>
            <a:xfrm>
              <a:off x="63500" y="386715"/>
              <a:ext cx="909456" cy="855853"/>
            </a:xfrm>
            <a:custGeom>
              <a:avLst/>
              <a:gdLst/>
              <a:ahLst/>
              <a:cxnLst/>
              <a:rect l="l" t="t" r="r" b="b"/>
              <a:pathLst>
                <a:path w="909456" h="855853">
                  <a:moveTo>
                    <a:pt x="123444" y="0"/>
                  </a:moveTo>
                  <a:cubicBezTo>
                    <a:pt x="82042" y="0"/>
                    <a:pt x="40767" y="3683"/>
                    <a:pt x="0" y="10287"/>
                  </a:cubicBezTo>
                  <a:lnTo>
                    <a:pt x="0" y="10287"/>
                  </a:lnTo>
                  <a:lnTo>
                    <a:pt x="0" y="69215"/>
                  </a:lnTo>
                  <a:lnTo>
                    <a:pt x="0" y="69215"/>
                  </a:lnTo>
                  <a:cubicBezTo>
                    <a:pt x="40513" y="57531"/>
                    <a:pt x="82042" y="51054"/>
                    <a:pt x="123825" y="51054"/>
                  </a:cubicBezTo>
                  <a:cubicBezTo>
                    <a:pt x="171831" y="51054"/>
                    <a:pt x="220091" y="59563"/>
                    <a:pt x="267208" y="78105"/>
                  </a:cubicBezTo>
                  <a:cubicBezTo>
                    <a:pt x="410464" y="134493"/>
                    <a:pt x="517652" y="259461"/>
                    <a:pt x="604393" y="382016"/>
                  </a:cubicBezTo>
                  <a:cubicBezTo>
                    <a:pt x="651383" y="448437"/>
                    <a:pt x="693928" y="517779"/>
                    <a:pt x="734949" y="587883"/>
                  </a:cubicBezTo>
                  <a:cubicBezTo>
                    <a:pt x="775716" y="657606"/>
                    <a:pt x="828167" y="728218"/>
                    <a:pt x="839724" y="809371"/>
                  </a:cubicBezTo>
                  <a:cubicBezTo>
                    <a:pt x="841883" y="824865"/>
                    <a:pt x="843026" y="840486"/>
                    <a:pt x="843153" y="855853"/>
                  </a:cubicBezTo>
                  <a:lnTo>
                    <a:pt x="909447" y="855853"/>
                  </a:lnTo>
                  <a:cubicBezTo>
                    <a:pt x="909828" y="801497"/>
                    <a:pt x="898652" y="747395"/>
                    <a:pt x="880618" y="696087"/>
                  </a:cubicBezTo>
                  <a:cubicBezTo>
                    <a:pt x="812165" y="501015"/>
                    <a:pt x="661289" y="342392"/>
                    <a:pt x="524891" y="192405"/>
                  </a:cubicBezTo>
                  <a:cubicBezTo>
                    <a:pt x="426593" y="84455"/>
                    <a:pt x="294005" y="5588"/>
                    <a:pt x="148082" y="381"/>
                  </a:cubicBezTo>
                  <a:cubicBezTo>
                    <a:pt x="139827" y="127"/>
                    <a:pt x="131699" y="0"/>
                    <a:pt x="123444" y="0"/>
                  </a:cubicBezTo>
                  <a:close/>
                </a:path>
              </a:pathLst>
            </a:custGeom>
            <a:solidFill>
              <a:srgbClr val="94C11A"/>
            </a:solidFill>
          </p:spPr>
          <p:txBody>
            <a:bodyPr/>
            <a:lstStyle/>
            <a:p>
              <a:endParaRPr lang="fr-CH"/>
            </a:p>
          </p:txBody>
        </p:sp>
        <p:sp>
          <p:nvSpPr>
            <p:cNvPr id="5" name="Freeform 5"/>
            <p:cNvSpPr/>
            <p:nvPr/>
          </p:nvSpPr>
          <p:spPr>
            <a:xfrm>
              <a:off x="63500" y="540004"/>
              <a:ext cx="734060" cy="702691"/>
            </a:xfrm>
            <a:custGeom>
              <a:avLst/>
              <a:gdLst/>
              <a:ahLst/>
              <a:cxnLst/>
              <a:rect l="l" t="t" r="r" b="b"/>
              <a:pathLst>
                <a:path w="734060" h="702691">
                  <a:moveTo>
                    <a:pt x="109855" y="0"/>
                  </a:moveTo>
                  <a:cubicBezTo>
                    <a:pt x="84201" y="0"/>
                    <a:pt x="58674" y="1270"/>
                    <a:pt x="33782" y="2921"/>
                  </a:cubicBezTo>
                  <a:cubicBezTo>
                    <a:pt x="22479" y="3683"/>
                    <a:pt x="11303" y="4572"/>
                    <a:pt x="0" y="5588"/>
                  </a:cubicBezTo>
                  <a:lnTo>
                    <a:pt x="0" y="5588"/>
                  </a:lnTo>
                  <a:lnTo>
                    <a:pt x="0" y="64516"/>
                  </a:lnTo>
                  <a:lnTo>
                    <a:pt x="0" y="64516"/>
                  </a:lnTo>
                  <a:cubicBezTo>
                    <a:pt x="6858" y="63754"/>
                    <a:pt x="13843" y="63119"/>
                    <a:pt x="20701" y="62611"/>
                  </a:cubicBezTo>
                  <a:cubicBezTo>
                    <a:pt x="49657" y="60198"/>
                    <a:pt x="78994" y="58420"/>
                    <a:pt x="108204" y="58420"/>
                  </a:cubicBezTo>
                  <a:cubicBezTo>
                    <a:pt x="184023" y="58420"/>
                    <a:pt x="258699" y="70739"/>
                    <a:pt x="321818" y="117475"/>
                  </a:cubicBezTo>
                  <a:cubicBezTo>
                    <a:pt x="370840" y="153797"/>
                    <a:pt x="415417" y="195961"/>
                    <a:pt x="455803" y="241681"/>
                  </a:cubicBezTo>
                  <a:cubicBezTo>
                    <a:pt x="538861" y="335534"/>
                    <a:pt x="605663" y="443738"/>
                    <a:pt x="657479" y="557657"/>
                  </a:cubicBezTo>
                  <a:cubicBezTo>
                    <a:pt x="678434" y="603758"/>
                    <a:pt x="690626" y="652907"/>
                    <a:pt x="693928" y="702691"/>
                  </a:cubicBezTo>
                  <a:lnTo>
                    <a:pt x="734060" y="702691"/>
                  </a:lnTo>
                  <a:cubicBezTo>
                    <a:pt x="729869" y="645160"/>
                    <a:pt x="719836" y="588137"/>
                    <a:pt x="704215" y="532638"/>
                  </a:cubicBezTo>
                  <a:cubicBezTo>
                    <a:pt x="669417" y="408813"/>
                    <a:pt x="606044" y="292989"/>
                    <a:pt x="517398" y="199517"/>
                  </a:cubicBezTo>
                  <a:cubicBezTo>
                    <a:pt x="471170" y="150749"/>
                    <a:pt x="418338" y="108458"/>
                    <a:pt x="360680" y="73787"/>
                  </a:cubicBezTo>
                  <a:cubicBezTo>
                    <a:pt x="311658" y="44323"/>
                    <a:pt x="259588" y="18161"/>
                    <a:pt x="202946" y="7747"/>
                  </a:cubicBezTo>
                  <a:cubicBezTo>
                    <a:pt x="172339" y="2159"/>
                    <a:pt x="141097" y="127"/>
                    <a:pt x="109855" y="127"/>
                  </a:cubicBezTo>
                  <a:close/>
                </a:path>
              </a:pathLst>
            </a:custGeom>
            <a:solidFill>
              <a:srgbClr val="94C11A"/>
            </a:solidFill>
          </p:spPr>
          <p:txBody>
            <a:bodyPr/>
            <a:lstStyle/>
            <a:p>
              <a:endParaRPr lang="fr-CH"/>
            </a:p>
          </p:txBody>
        </p:sp>
        <p:sp>
          <p:nvSpPr>
            <p:cNvPr id="6" name="Freeform 6"/>
            <p:cNvSpPr/>
            <p:nvPr/>
          </p:nvSpPr>
          <p:spPr>
            <a:xfrm>
              <a:off x="63500" y="670433"/>
              <a:ext cx="611632" cy="572008"/>
            </a:xfrm>
            <a:custGeom>
              <a:avLst/>
              <a:gdLst/>
              <a:ahLst/>
              <a:cxnLst/>
              <a:rect l="l" t="t" r="r" b="b"/>
              <a:pathLst>
                <a:path w="611632" h="572008">
                  <a:moveTo>
                    <a:pt x="36449" y="127"/>
                  </a:moveTo>
                  <a:cubicBezTo>
                    <a:pt x="24257" y="127"/>
                    <a:pt x="12192" y="381"/>
                    <a:pt x="0" y="1016"/>
                  </a:cubicBezTo>
                  <a:lnTo>
                    <a:pt x="0" y="1016"/>
                  </a:lnTo>
                  <a:lnTo>
                    <a:pt x="0" y="45720"/>
                  </a:lnTo>
                  <a:lnTo>
                    <a:pt x="0" y="45720"/>
                  </a:lnTo>
                  <a:cubicBezTo>
                    <a:pt x="11176" y="44958"/>
                    <a:pt x="22225" y="44450"/>
                    <a:pt x="33274" y="44450"/>
                  </a:cubicBezTo>
                  <a:cubicBezTo>
                    <a:pt x="83058" y="44450"/>
                    <a:pt x="131826" y="52832"/>
                    <a:pt x="177546" y="71374"/>
                  </a:cubicBezTo>
                  <a:cubicBezTo>
                    <a:pt x="337693" y="157226"/>
                    <a:pt x="456184" y="319151"/>
                    <a:pt x="532003" y="488442"/>
                  </a:cubicBezTo>
                  <a:cubicBezTo>
                    <a:pt x="544068" y="515366"/>
                    <a:pt x="552577" y="543433"/>
                    <a:pt x="557276" y="572008"/>
                  </a:cubicBezTo>
                  <a:lnTo>
                    <a:pt x="611632" y="572008"/>
                  </a:lnTo>
                  <a:cubicBezTo>
                    <a:pt x="600202" y="475488"/>
                    <a:pt x="558419" y="380492"/>
                    <a:pt x="506095" y="301117"/>
                  </a:cubicBezTo>
                  <a:cubicBezTo>
                    <a:pt x="458597" y="228981"/>
                    <a:pt x="399542" y="163957"/>
                    <a:pt x="331470" y="110744"/>
                  </a:cubicBezTo>
                  <a:cubicBezTo>
                    <a:pt x="275082" y="66675"/>
                    <a:pt x="198755" y="14986"/>
                    <a:pt x="125730" y="5588"/>
                  </a:cubicBezTo>
                  <a:cubicBezTo>
                    <a:pt x="96139" y="1778"/>
                    <a:pt x="66294" y="0"/>
                    <a:pt x="36449" y="0"/>
                  </a:cubicBezTo>
                  <a:close/>
                </a:path>
              </a:pathLst>
            </a:custGeom>
            <a:solidFill>
              <a:srgbClr val="94C11A"/>
            </a:solidFill>
          </p:spPr>
          <p:txBody>
            <a:bodyPr/>
            <a:lstStyle/>
            <a:p>
              <a:endParaRPr lang="fr-CH"/>
            </a:p>
          </p:txBody>
        </p:sp>
        <p:sp>
          <p:nvSpPr>
            <p:cNvPr id="7" name="Freeform 7"/>
            <p:cNvSpPr/>
            <p:nvPr/>
          </p:nvSpPr>
          <p:spPr>
            <a:xfrm>
              <a:off x="63500" y="789686"/>
              <a:ext cx="476504" cy="452755"/>
            </a:xfrm>
            <a:custGeom>
              <a:avLst/>
              <a:gdLst/>
              <a:ahLst/>
              <a:cxnLst/>
              <a:rect l="l" t="t" r="r" b="b"/>
              <a:pathLst>
                <a:path w="476504" h="452755">
                  <a:moveTo>
                    <a:pt x="0" y="0"/>
                  </a:moveTo>
                  <a:lnTo>
                    <a:pt x="0" y="57531"/>
                  </a:lnTo>
                  <a:lnTo>
                    <a:pt x="0" y="57531"/>
                  </a:lnTo>
                  <a:cubicBezTo>
                    <a:pt x="58801" y="61722"/>
                    <a:pt x="115697" y="80391"/>
                    <a:pt x="166243" y="116586"/>
                  </a:cubicBezTo>
                  <a:cubicBezTo>
                    <a:pt x="293878" y="185928"/>
                    <a:pt x="386334" y="309626"/>
                    <a:pt x="403733" y="452755"/>
                  </a:cubicBezTo>
                  <a:lnTo>
                    <a:pt x="476504" y="452755"/>
                  </a:lnTo>
                  <a:cubicBezTo>
                    <a:pt x="462153" y="314960"/>
                    <a:pt x="360426" y="185420"/>
                    <a:pt x="255524" y="104648"/>
                  </a:cubicBezTo>
                  <a:cubicBezTo>
                    <a:pt x="180848" y="47371"/>
                    <a:pt x="94361" y="4445"/>
                    <a:pt x="0" y="0"/>
                  </a:cubicBezTo>
                  <a:close/>
                </a:path>
              </a:pathLst>
            </a:custGeom>
            <a:solidFill>
              <a:srgbClr val="94C11A"/>
            </a:solidFill>
          </p:spPr>
          <p:txBody>
            <a:bodyPr/>
            <a:lstStyle/>
            <a:p>
              <a:endParaRPr lang="fr-CH"/>
            </a:p>
          </p:txBody>
        </p:sp>
        <p:sp>
          <p:nvSpPr>
            <p:cNvPr id="8" name="Freeform 8"/>
            <p:cNvSpPr/>
            <p:nvPr/>
          </p:nvSpPr>
          <p:spPr>
            <a:xfrm>
              <a:off x="63500" y="922020"/>
              <a:ext cx="335153" cy="320421"/>
            </a:xfrm>
            <a:custGeom>
              <a:avLst/>
              <a:gdLst/>
              <a:ahLst/>
              <a:cxnLst/>
              <a:rect l="l" t="t" r="r" b="b"/>
              <a:pathLst>
                <a:path w="335153" h="320421">
                  <a:moveTo>
                    <a:pt x="0" y="0"/>
                  </a:moveTo>
                  <a:lnTo>
                    <a:pt x="0" y="42291"/>
                  </a:lnTo>
                  <a:lnTo>
                    <a:pt x="0" y="42291"/>
                  </a:lnTo>
                  <a:cubicBezTo>
                    <a:pt x="46228" y="53975"/>
                    <a:pt x="75946" y="85979"/>
                    <a:pt x="111252" y="119761"/>
                  </a:cubicBezTo>
                  <a:cubicBezTo>
                    <a:pt x="144272" y="151384"/>
                    <a:pt x="187452" y="167513"/>
                    <a:pt x="218313" y="202438"/>
                  </a:cubicBezTo>
                  <a:cubicBezTo>
                    <a:pt x="247777" y="235712"/>
                    <a:pt x="268859" y="276606"/>
                    <a:pt x="277368" y="320421"/>
                  </a:cubicBezTo>
                  <a:lnTo>
                    <a:pt x="335153" y="320421"/>
                  </a:lnTo>
                  <a:cubicBezTo>
                    <a:pt x="333121" y="313944"/>
                    <a:pt x="330835" y="307467"/>
                    <a:pt x="328295" y="300990"/>
                  </a:cubicBezTo>
                  <a:cubicBezTo>
                    <a:pt x="289179" y="199390"/>
                    <a:pt x="205486" y="93091"/>
                    <a:pt x="110998" y="37211"/>
                  </a:cubicBezTo>
                  <a:cubicBezTo>
                    <a:pt x="76073" y="16637"/>
                    <a:pt x="38481" y="4826"/>
                    <a:pt x="0" y="0"/>
                  </a:cubicBezTo>
                  <a:close/>
                </a:path>
              </a:pathLst>
            </a:custGeom>
            <a:solidFill>
              <a:srgbClr val="94C11A"/>
            </a:solidFill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9" name="Freeform 9"/>
          <p:cNvSpPr/>
          <p:nvPr/>
        </p:nvSpPr>
        <p:spPr>
          <a:xfrm>
            <a:off x="-63503" y="-63503"/>
            <a:ext cx="2604954" cy="1585189"/>
          </a:xfrm>
          <a:custGeom>
            <a:avLst/>
            <a:gdLst/>
            <a:ahLst/>
            <a:cxnLst/>
            <a:rect l="l" t="t" r="r" b="b"/>
            <a:pathLst>
              <a:path w="2604954" h="1585189">
                <a:moveTo>
                  <a:pt x="0" y="0"/>
                </a:moveTo>
                <a:lnTo>
                  <a:pt x="2604954" y="0"/>
                </a:lnTo>
                <a:lnTo>
                  <a:pt x="2604954" y="1585188"/>
                </a:lnTo>
                <a:lnTo>
                  <a:pt x="0" y="15851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H"/>
          </a:p>
        </p:txBody>
      </p:sp>
      <p:sp>
        <p:nvSpPr>
          <p:cNvPr id="10" name="Freeform 10"/>
          <p:cNvSpPr/>
          <p:nvPr/>
        </p:nvSpPr>
        <p:spPr>
          <a:xfrm>
            <a:off x="4975773" y="1098687"/>
            <a:ext cx="3417091" cy="3092468"/>
          </a:xfrm>
          <a:custGeom>
            <a:avLst/>
            <a:gdLst/>
            <a:ahLst/>
            <a:cxnLst/>
            <a:rect l="l" t="t" r="r" b="b"/>
            <a:pathLst>
              <a:path w="3417091" h="3092468">
                <a:moveTo>
                  <a:pt x="0" y="0"/>
                </a:moveTo>
                <a:lnTo>
                  <a:pt x="3417091" y="0"/>
                </a:lnTo>
                <a:lnTo>
                  <a:pt x="3417091" y="3092468"/>
                </a:lnTo>
                <a:lnTo>
                  <a:pt x="0" y="30924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H"/>
          </a:p>
        </p:txBody>
      </p:sp>
      <p:sp>
        <p:nvSpPr>
          <p:cNvPr id="11" name="TextBox 11"/>
          <p:cNvSpPr txBox="1"/>
          <p:nvPr/>
        </p:nvSpPr>
        <p:spPr>
          <a:xfrm>
            <a:off x="611625" y="1898622"/>
            <a:ext cx="4591177" cy="2872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754"/>
              </a:lnSpc>
            </a:pPr>
            <a:r>
              <a:rPr lang="en-US" sz="2504" spc="37" dirty="0" err="1">
                <a:solidFill>
                  <a:srgbClr val="FFFFFF"/>
                </a:solidFill>
                <a:latin typeface="Aleppo"/>
                <a:ea typeface="Aleppo"/>
                <a:cs typeface="Aleppo"/>
                <a:sym typeface="Aleppo"/>
              </a:rPr>
              <a:t>Pé</a:t>
            </a:r>
            <a:r>
              <a:rPr lang="en-US" sz="2504" spc="37" dirty="0">
                <a:solidFill>
                  <a:srgbClr val="FFFFFF"/>
                </a:solidFill>
                <a:latin typeface="Aleppo"/>
                <a:ea typeface="Aleppo"/>
                <a:cs typeface="Aleppo"/>
                <a:sym typeface="Aleppo"/>
              </a:rPr>
              <a:t> - Schule (er)leben</a:t>
            </a:r>
          </a:p>
          <a:p>
            <a:pPr algn="l">
              <a:lnSpc>
                <a:spcPts val="2754"/>
              </a:lnSpc>
            </a:pPr>
            <a:endParaRPr lang="en-US" sz="2504" spc="37" dirty="0">
              <a:solidFill>
                <a:srgbClr val="FFFFFF"/>
              </a:solidFill>
              <a:latin typeface="Aleppo"/>
              <a:ea typeface="Aleppo"/>
              <a:cs typeface="Aleppo"/>
              <a:sym typeface="Aleppo"/>
            </a:endParaRPr>
          </a:p>
          <a:p>
            <a:pPr algn="l">
              <a:lnSpc>
                <a:spcPts val="2754"/>
              </a:lnSpc>
            </a:pPr>
            <a:r>
              <a:rPr lang="en-US" sz="2504" spc="37" dirty="0" err="1">
                <a:solidFill>
                  <a:srgbClr val="FFFFFF"/>
                </a:solidFill>
                <a:latin typeface="Aleppo"/>
                <a:ea typeface="Aleppo"/>
                <a:cs typeface="Aleppo"/>
                <a:sym typeface="Aleppo"/>
              </a:rPr>
              <a:t>Journée</a:t>
            </a:r>
            <a:r>
              <a:rPr lang="en-US" sz="2504" spc="37" dirty="0">
                <a:solidFill>
                  <a:srgbClr val="FFFFFF"/>
                </a:solidFill>
                <a:latin typeface="Aleppo"/>
                <a:ea typeface="Aleppo"/>
                <a:cs typeface="Aleppo"/>
                <a:sym typeface="Aleppo"/>
              </a:rPr>
              <a:t> </a:t>
            </a:r>
            <a:r>
              <a:rPr lang="en-US" sz="2504" spc="37" dirty="0" err="1">
                <a:solidFill>
                  <a:srgbClr val="FFFFFF"/>
                </a:solidFill>
                <a:latin typeface="Aleppo"/>
                <a:ea typeface="Aleppo"/>
                <a:cs typeface="Aleppo"/>
                <a:sym typeface="Aleppo"/>
              </a:rPr>
              <a:t>pédagogique</a:t>
            </a:r>
            <a:r>
              <a:rPr lang="en-US" sz="2504" spc="37" dirty="0">
                <a:solidFill>
                  <a:srgbClr val="FFFFFF"/>
                </a:solidFill>
                <a:latin typeface="Aleppo"/>
                <a:ea typeface="Aleppo"/>
                <a:cs typeface="Aleppo"/>
                <a:sym typeface="Aleppo"/>
              </a:rPr>
              <a:t> – Kick-off</a:t>
            </a:r>
          </a:p>
          <a:p>
            <a:pPr algn="l">
              <a:lnSpc>
                <a:spcPts val="2754"/>
              </a:lnSpc>
            </a:pPr>
            <a:endParaRPr lang="en-US" sz="2504" spc="37" dirty="0">
              <a:solidFill>
                <a:srgbClr val="FFFFFF"/>
              </a:solidFill>
              <a:latin typeface="Aleppo"/>
              <a:ea typeface="Aleppo"/>
              <a:cs typeface="Aleppo"/>
              <a:sym typeface="Aleppo"/>
            </a:endParaRPr>
          </a:p>
          <a:p>
            <a:pPr algn="l">
              <a:lnSpc>
                <a:spcPts val="2754"/>
              </a:lnSpc>
            </a:pPr>
            <a:r>
              <a:rPr lang="en-US" spc="37" dirty="0" err="1">
                <a:solidFill>
                  <a:srgbClr val="FFFFFF"/>
                </a:solidFill>
                <a:latin typeface="Aleppo"/>
                <a:ea typeface="Aleppo"/>
                <a:cs typeface="Aleppo"/>
                <a:sym typeface="Aleppo"/>
              </a:rPr>
              <a:t>LTEtt</a:t>
            </a:r>
            <a:r>
              <a:rPr lang="en-US" spc="37" dirty="0">
                <a:solidFill>
                  <a:srgbClr val="FFFFFF"/>
                </a:solidFill>
                <a:latin typeface="Aleppo"/>
                <a:ea typeface="Aleppo"/>
                <a:cs typeface="Aleppo"/>
                <a:sym typeface="Aleppo"/>
              </a:rPr>
              <a:t> 29.10.2026</a:t>
            </a:r>
          </a:p>
          <a:p>
            <a:pPr algn="l">
              <a:lnSpc>
                <a:spcPts val="2754"/>
              </a:lnSpc>
            </a:pPr>
            <a:endParaRPr lang="en-US" sz="2504" spc="37" dirty="0">
              <a:solidFill>
                <a:srgbClr val="FFFFFF"/>
              </a:solidFill>
              <a:latin typeface="Aleppo"/>
              <a:ea typeface="Aleppo"/>
              <a:cs typeface="Aleppo"/>
              <a:sym typeface="Aleppo"/>
            </a:endParaRPr>
          </a:p>
          <a:p>
            <a:pPr algn="l">
              <a:lnSpc>
                <a:spcPts val="2754"/>
              </a:lnSpc>
            </a:pPr>
            <a:endParaRPr lang="en-US" sz="2504" spc="37" dirty="0">
              <a:solidFill>
                <a:srgbClr val="FFFFFF"/>
              </a:solidFill>
              <a:latin typeface="Aleppo"/>
              <a:ea typeface="Aleppo"/>
              <a:cs typeface="Aleppo"/>
              <a:sym typeface="Alepp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9270997" cy="5270497"/>
          </a:xfrm>
          <a:custGeom>
            <a:avLst/>
            <a:gdLst/>
            <a:ahLst/>
            <a:cxnLst/>
            <a:rect l="l" t="t" r="r" b="b"/>
            <a:pathLst>
              <a:path w="9270997" h="5270497">
                <a:moveTo>
                  <a:pt x="0" y="0"/>
                </a:moveTo>
                <a:lnTo>
                  <a:pt x="9270997" y="0"/>
                </a:lnTo>
                <a:lnTo>
                  <a:pt x="9270997" y="5270497"/>
                </a:lnTo>
                <a:lnTo>
                  <a:pt x="0" y="52704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H"/>
          </a:p>
        </p:txBody>
      </p:sp>
      <p:sp>
        <p:nvSpPr>
          <p:cNvPr id="3" name="TextBox 3"/>
          <p:cNvSpPr txBox="1"/>
          <p:nvPr/>
        </p:nvSpPr>
        <p:spPr>
          <a:xfrm>
            <a:off x="1023480" y="4795752"/>
            <a:ext cx="1195864" cy="131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Lycée Technique d’Ettelbruck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23488" y="4708122"/>
            <a:ext cx="1091108" cy="237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84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op d’Zukunft spezialiséiert www.ltett.lu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63319" y="4795752"/>
            <a:ext cx="51511" cy="122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3480" y="211443"/>
            <a:ext cx="7530767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3764"/>
                </a:solidFill>
                <a:latin typeface="Aleppo"/>
                <a:ea typeface="Aleppo"/>
                <a:cs typeface="Aleppo"/>
                <a:sym typeface="Aleppo"/>
              </a:rPr>
              <a:t>Warum wir das jetzt angehen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600200"/>
            <a:ext cx="1719072" cy="2834640"/>
          </a:xfrm>
          <a:prstGeom prst="roundRect">
            <a:avLst>
              <a:gd name="adj" fmla="val 8000"/>
            </a:avLst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051560" y="1600200"/>
            <a:ext cx="1261872" cy="54864"/>
          </a:xfrm>
          <a:prstGeom prst="rect">
            <a:avLst/>
          </a:prstGeom>
          <a:solidFill>
            <a:srgbClr val="1A8F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271016" y="1188720"/>
            <a:ext cx="822960" cy="822960"/>
          </a:xfrm>
          <a:prstGeom prst="ellipse">
            <a:avLst/>
          </a:prstGeom>
          <a:solidFill>
            <a:srgbClr val="1A8F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Cube 9"/>
          <p:cNvSpPr/>
          <p:nvPr/>
        </p:nvSpPr>
        <p:spPr>
          <a:xfrm>
            <a:off x="1481328" y="1399032"/>
            <a:ext cx="402336" cy="402336"/>
          </a:xfrm>
          <a:prstGeom prst="cub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2103120"/>
            <a:ext cx="1627631" cy="502920"/>
          </a:xfrm>
          <a:prstGeom prst="rect">
            <a:avLst/>
          </a:prstGeom>
          <a:noFill/>
        </p:spPr>
        <p:txBody>
          <a:bodyPr wrap="square" lIns="27432" tIns="36576" rIns="27432" bIns="36576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003764"/>
                </a:solidFill>
                <a:latin typeface="IBM Plex Sans Condensed"/>
              </a:rPr>
              <a:t>Raumnot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2651760"/>
            <a:ext cx="1572768" cy="173736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0">
                <a:solidFill>
                  <a:srgbClr val="003764"/>
                </a:solidFill>
                <a:latin typeface="IBM Plex Sans Condensed"/>
              </a:rPr>
              <a:t>Die Renovierung nimmt uns vorübergehend Klassen- und Sporträume – wir brauchen Alternativen draußen.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688336" y="1600200"/>
            <a:ext cx="1719072" cy="2834640"/>
          </a:xfrm>
          <a:prstGeom prst="roundRect">
            <a:avLst>
              <a:gd name="adj" fmla="val 8000"/>
            </a:avLst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916936" y="1600200"/>
            <a:ext cx="1261872" cy="54864"/>
          </a:xfrm>
          <a:prstGeom prst="rect">
            <a:avLst/>
          </a:prstGeom>
          <a:solidFill>
            <a:srgbClr val="7DB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3136391" y="1188720"/>
            <a:ext cx="822960" cy="822960"/>
          </a:xfrm>
          <a:prstGeom prst="ellipse">
            <a:avLst/>
          </a:prstGeom>
          <a:solidFill>
            <a:srgbClr val="7DB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Heart 15"/>
          <p:cNvSpPr/>
          <p:nvPr/>
        </p:nvSpPr>
        <p:spPr>
          <a:xfrm>
            <a:off x="3346703" y="1399032"/>
            <a:ext cx="402336" cy="402336"/>
          </a:xfrm>
          <a:prstGeom prst="hear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734056" y="2103120"/>
            <a:ext cx="1627631" cy="502920"/>
          </a:xfrm>
          <a:prstGeom prst="rect">
            <a:avLst/>
          </a:prstGeom>
          <a:noFill/>
        </p:spPr>
        <p:txBody>
          <a:bodyPr wrap="square" lIns="27432" tIns="36576" rIns="27432" bIns="36576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003764"/>
                </a:solidFill>
                <a:latin typeface="IBM Plex Sans Condensed"/>
              </a:rPr>
              <a:t>Wohlbefinden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61488" y="2651760"/>
            <a:ext cx="1572768" cy="173736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0">
                <a:solidFill>
                  <a:srgbClr val="003764"/>
                </a:solidFill>
                <a:latin typeface="IBM Plex Sans Condensed"/>
              </a:rPr>
              <a:t>Weniger Bildschirmzeit und mehr Bewegung an der frischen Luft wirken sich nachweislich positiv aus.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53712" y="1600200"/>
            <a:ext cx="1719072" cy="2834640"/>
          </a:xfrm>
          <a:prstGeom prst="roundRect">
            <a:avLst>
              <a:gd name="adj" fmla="val 8000"/>
            </a:avLst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4782312" y="1600200"/>
            <a:ext cx="1261872" cy="54864"/>
          </a:xfrm>
          <a:prstGeom prst="rect">
            <a:avLst/>
          </a:prstGeom>
          <a:solidFill>
            <a:srgbClr val="F39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5001768" y="1188720"/>
            <a:ext cx="822960" cy="822960"/>
          </a:xfrm>
          <a:prstGeom prst="ellipse">
            <a:avLst/>
          </a:prstGeom>
          <a:solidFill>
            <a:srgbClr val="F39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Sun 21"/>
          <p:cNvSpPr/>
          <p:nvPr/>
        </p:nvSpPr>
        <p:spPr>
          <a:xfrm>
            <a:off x="5212080" y="1399032"/>
            <a:ext cx="402336" cy="402336"/>
          </a:xfrm>
          <a:prstGeom prst="sun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599432" y="2103120"/>
            <a:ext cx="1627631" cy="502920"/>
          </a:xfrm>
          <a:prstGeom prst="rect">
            <a:avLst/>
          </a:prstGeom>
          <a:noFill/>
        </p:spPr>
        <p:txBody>
          <a:bodyPr wrap="square" lIns="27432" tIns="36576" rIns="27432" bIns="36576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003764"/>
                </a:solidFill>
                <a:latin typeface="IBM Plex Sans Condensed"/>
              </a:rPr>
              <a:t>Ungenutztes Potenzial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26864" y="2651760"/>
            <a:ext cx="1572768" cy="173736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0">
                <a:solidFill>
                  <a:srgbClr val="003764"/>
                </a:solidFill>
                <a:latin typeface="IBM Plex Sans Condensed"/>
              </a:rPr>
              <a:t>Arboretum, Windrad, Wasserrad, Photovoltaik, regionale Betriebe – vieles ist schon da.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19088" y="1600200"/>
            <a:ext cx="1719072" cy="2834640"/>
          </a:xfrm>
          <a:prstGeom prst="roundRect">
            <a:avLst>
              <a:gd name="adj" fmla="val 8000"/>
            </a:avLst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647688" y="1600200"/>
            <a:ext cx="1261872" cy="54864"/>
          </a:xfrm>
          <a:prstGeom prst="rect">
            <a:avLst/>
          </a:prstGeom>
          <a:solidFill>
            <a:srgbClr val="0037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6867144" y="1188720"/>
            <a:ext cx="822960" cy="822960"/>
          </a:xfrm>
          <a:prstGeom prst="ellipse">
            <a:avLst/>
          </a:prstGeom>
          <a:solidFill>
            <a:srgbClr val="0037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2800" b="1">
                <a:solidFill>
                  <a:srgbClr val="FFFFFF"/>
                </a:solidFill>
                <a:latin typeface="IBM Plex Sans Condensed"/>
              </a:rPr>
              <a:t>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64808" y="2103120"/>
            <a:ext cx="1627631" cy="502920"/>
          </a:xfrm>
          <a:prstGeom prst="rect">
            <a:avLst/>
          </a:prstGeom>
          <a:noFill/>
        </p:spPr>
        <p:txBody>
          <a:bodyPr wrap="square" lIns="27432" tIns="36576" rIns="27432" bIns="36576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003764"/>
                </a:solidFill>
                <a:latin typeface="IBM Plex Sans Condensed"/>
              </a:rPr>
              <a:t>Verpflichtung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92240" y="2651760"/>
            <a:ext cx="1572768" cy="173736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0">
                <a:solidFill>
                  <a:srgbClr val="003764"/>
                </a:solidFill>
                <a:latin typeface="IBM Plex Sans Condensed"/>
              </a:rPr>
              <a:t>Das CCPé verlangt in den nächsten drei Jahren sichtbare, konkrete Schritte.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9270997" cy="5270497"/>
          </a:xfrm>
          <a:custGeom>
            <a:avLst/>
            <a:gdLst/>
            <a:ahLst/>
            <a:cxnLst/>
            <a:rect l="l" t="t" r="r" b="b"/>
            <a:pathLst>
              <a:path w="9270997" h="5270497">
                <a:moveTo>
                  <a:pt x="0" y="0"/>
                </a:moveTo>
                <a:lnTo>
                  <a:pt x="9270997" y="0"/>
                </a:lnTo>
                <a:lnTo>
                  <a:pt x="9270997" y="5270497"/>
                </a:lnTo>
                <a:lnTo>
                  <a:pt x="0" y="52704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H"/>
          </a:p>
        </p:txBody>
      </p:sp>
      <p:sp>
        <p:nvSpPr>
          <p:cNvPr id="3" name="TextBox 3"/>
          <p:cNvSpPr txBox="1"/>
          <p:nvPr/>
        </p:nvSpPr>
        <p:spPr>
          <a:xfrm>
            <a:off x="1023480" y="4795752"/>
            <a:ext cx="1195864" cy="131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Lycée Technique d’Ettelbruck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23488" y="4708122"/>
            <a:ext cx="1091108" cy="237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84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op d’Zukunft spezialiséiert www.ltett.lu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63319" y="4795752"/>
            <a:ext cx="51511" cy="122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3480" y="211443"/>
            <a:ext cx="7530767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3764"/>
                </a:solidFill>
                <a:latin typeface="Aleppo"/>
                <a:ea typeface="Aleppo"/>
                <a:cs typeface="Aleppo"/>
                <a:sym typeface="Aleppo"/>
              </a:rPr>
              <a:t>Worum geht es? Die vier Bausteine</a:t>
            </a:r>
          </a:p>
        </p:txBody>
      </p:sp>
      <p:cxnSp>
        <p:nvCxnSpPr>
          <p:cNvPr id="7" name="Connector 6"/>
          <p:cNvCxnSpPr/>
          <p:nvPr/>
        </p:nvCxnSpPr>
        <p:spPr>
          <a:xfrm flipH="1" flipV="1">
            <a:off x="3657600" y="1760219"/>
            <a:ext cx="822960" cy="1028701"/>
          </a:xfrm>
          <a:prstGeom prst="line">
            <a:avLst/>
          </a:prstGeom>
          <a:ln w="63500">
            <a:solidFill>
              <a:srgbClr val="DCE4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4480560" y="1760219"/>
            <a:ext cx="822960" cy="1028701"/>
          </a:xfrm>
          <a:prstGeom prst="line">
            <a:avLst/>
          </a:prstGeom>
          <a:ln w="63500">
            <a:solidFill>
              <a:srgbClr val="DCE4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H="1">
            <a:off x="3657600" y="2788920"/>
            <a:ext cx="822960" cy="1028700"/>
          </a:xfrm>
          <a:prstGeom prst="line">
            <a:avLst/>
          </a:prstGeom>
          <a:ln w="63500">
            <a:solidFill>
              <a:srgbClr val="DCE4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4480560" y="2788920"/>
            <a:ext cx="822960" cy="1028700"/>
          </a:xfrm>
          <a:prstGeom prst="line">
            <a:avLst/>
          </a:prstGeom>
          <a:ln w="63500">
            <a:solidFill>
              <a:srgbClr val="DCE4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822960" y="1097280"/>
            <a:ext cx="2834640" cy="1325880"/>
          </a:xfrm>
          <a:prstGeom prst="roundRect">
            <a:avLst>
              <a:gd name="adj" fmla="val 12000"/>
            </a:avLst>
          </a:prstGeom>
          <a:solidFill>
            <a:srgbClr val="1A8F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  <a:latin typeface="IBM Plex Sans Condensed"/>
              </a:rPr>
              <a:t>Naturklassenzimmer</a:t>
            </a:r>
          </a:p>
          <a:p>
            <a:pPr algn="ctr">
              <a:spcAft>
                <a:spcPts val="400"/>
              </a:spcAft>
            </a:pPr>
            <a:r>
              <a:rPr sz="1100" b="0">
                <a:solidFill>
                  <a:srgbClr val="FFFFFF"/>
                </a:solidFill>
                <a:latin typeface="IBM Plex Sans Condensed"/>
              </a:rPr>
              <a:t>Feste Lernorte draußen – Arboretum, Windrad, Wasserrad, Photovoltaikanlage und mehr.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303520" y="1097280"/>
            <a:ext cx="2834640" cy="1325880"/>
          </a:xfrm>
          <a:prstGeom prst="roundRect">
            <a:avLst>
              <a:gd name="adj" fmla="val 12000"/>
            </a:avLst>
          </a:prstGeom>
          <a:solidFill>
            <a:srgbClr val="7DB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  <a:latin typeface="IBM Plex Sans Condensed"/>
              </a:rPr>
              <a:t>Outdoorlernorte</a:t>
            </a:r>
          </a:p>
          <a:p>
            <a:pPr algn="ctr">
              <a:spcAft>
                <a:spcPts val="400"/>
              </a:spcAft>
            </a:pPr>
            <a:r>
              <a:rPr sz="1100" b="0">
                <a:solidFill>
                  <a:srgbClr val="FFFFFF"/>
                </a:solidFill>
                <a:latin typeface="IBM Plex Sans Condensed"/>
              </a:rPr>
              <a:t>Alternative Lernorte draussen – Unternehmensbesichtigungen, Vorträge, Auführungen und mehr.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3154680"/>
            <a:ext cx="2834640" cy="1325880"/>
          </a:xfrm>
          <a:prstGeom prst="roundRect">
            <a:avLst>
              <a:gd name="adj" fmla="val 12000"/>
            </a:avLst>
          </a:prstGeom>
          <a:solidFill>
            <a:srgbClr val="F39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  <a:latin typeface="IBM Plex Sans Condensed"/>
              </a:rPr>
              <a:t>Ressourcendatenbank</a:t>
            </a:r>
          </a:p>
          <a:p>
            <a:pPr algn="ctr">
              <a:spcAft>
                <a:spcPts val="400"/>
              </a:spcAft>
            </a:pPr>
            <a:r>
              <a:rPr sz="1100" b="0">
                <a:solidFill>
                  <a:srgbClr val="FFFFFF"/>
                </a:solidFill>
                <a:latin typeface="IBM Plex Sans Condensed"/>
              </a:rPr>
              <a:t>Fertige, fächerübergreifende Unterrichtsmodule zum Nachnutzen für alle.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303520" y="3154680"/>
            <a:ext cx="2834640" cy="1325880"/>
          </a:xfrm>
          <a:prstGeom prst="roundRect">
            <a:avLst>
              <a:gd name="adj" fmla="val 12000"/>
            </a:avLst>
          </a:prstGeom>
          <a:solidFill>
            <a:srgbClr val="0037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  <a:latin typeface="IBM Plex Sans Condensed"/>
              </a:rPr>
              <a:t>Aktiviertes Kollegium</a:t>
            </a:r>
          </a:p>
          <a:p>
            <a:pPr algn="ctr">
              <a:spcAft>
                <a:spcPts val="400"/>
              </a:spcAft>
            </a:pPr>
            <a:r>
              <a:rPr sz="1100" b="0">
                <a:solidFill>
                  <a:srgbClr val="FFFFFF"/>
                </a:solidFill>
                <a:latin typeface="IBM Plex Sans Condensed"/>
              </a:rPr>
              <a:t>Outdoor-Botschafter/innen und eine wachsende gemeinsame Praxis.</a:t>
            </a:r>
          </a:p>
        </p:txBody>
      </p:sp>
      <p:sp>
        <p:nvSpPr>
          <p:cNvPr id="15" name="Oval 14"/>
          <p:cNvSpPr/>
          <p:nvPr/>
        </p:nvSpPr>
        <p:spPr>
          <a:xfrm>
            <a:off x="3675888" y="1984248"/>
            <a:ext cx="1609344" cy="160934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37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003764"/>
                </a:solidFill>
                <a:latin typeface="IBM Plex Sans Condensed"/>
              </a:rPr>
              <a:t>Schule</a:t>
            </a:r>
          </a:p>
          <a:p>
            <a:pPr algn="ctr">
              <a:spcAft>
                <a:spcPts val="400"/>
              </a:spcAft>
            </a:pPr>
            <a:r>
              <a:rPr sz="1300" b="1">
                <a:solidFill>
                  <a:srgbClr val="003764"/>
                </a:solidFill>
                <a:latin typeface="IBM Plex Sans Condensed"/>
              </a:rPr>
              <a:t>(er)leben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9270997" cy="5270497"/>
          </a:xfrm>
          <a:custGeom>
            <a:avLst/>
            <a:gdLst/>
            <a:ahLst/>
            <a:cxnLst/>
            <a:rect l="l" t="t" r="r" b="b"/>
            <a:pathLst>
              <a:path w="9270997" h="5270497">
                <a:moveTo>
                  <a:pt x="0" y="0"/>
                </a:moveTo>
                <a:lnTo>
                  <a:pt x="9270997" y="0"/>
                </a:lnTo>
                <a:lnTo>
                  <a:pt x="9270997" y="5270497"/>
                </a:lnTo>
                <a:lnTo>
                  <a:pt x="0" y="52704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H"/>
          </a:p>
        </p:txBody>
      </p:sp>
      <p:sp>
        <p:nvSpPr>
          <p:cNvPr id="3" name="TextBox 3"/>
          <p:cNvSpPr txBox="1"/>
          <p:nvPr/>
        </p:nvSpPr>
        <p:spPr>
          <a:xfrm>
            <a:off x="1023480" y="4795752"/>
            <a:ext cx="1195864" cy="131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Lycée Technique d’Ettelbruck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23488" y="4708122"/>
            <a:ext cx="1091108" cy="237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84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op d’Zukunft spezialiséiert www.ltett.lu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63319" y="4795752"/>
            <a:ext cx="51511" cy="122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3480" y="211443"/>
            <a:ext cx="7530767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3764"/>
                </a:solidFill>
                <a:latin typeface="Aleppo"/>
                <a:ea typeface="Aleppo"/>
                <a:cs typeface="Aleppo"/>
                <a:sym typeface="Aleppo"/>
              </a:rPr>
              <a:t>Pé und Schoul dobaussen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143000"/>
            <a:ext cx="2743200" cy="2697480"/>
          </a:xfrm>
          <a:prstGeom prst="roundRect">
            <a:avLst>
              <a:gd name="adj" fmla="val 8000"/>
            </a:avLst>
          </a:prstGeom>
          <a:solidFill>
            <a:srgbClr val="1A8F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234440"/>
            <a:ext cx="2560320" cy="41148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>
                <a:solidFill>
                  <a:srgbClr val="FFFFFF"/>
                </a:solidFill>
                <a:latin typeface="IBM Plex Sans Condensed"/>
              </a:rPr>
              <a:t>Schoul dobaussen</a:t>
            </a:r>
          </a:p>
        </p:txBody>
      </p:sp>
      <p:sp>
        <p:nvSpPr>
          <p:cNvPr id="9" name="Oval 8"/>
          <p:cNvSpPr/>
          <p:nvPr/>
        </p:nvSpPr>
        <p:spPr>
          <a:xfrm>
            <a:off x="1143000" y="1737360"/>
            <a:ext cx="310896" cy="310896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600200" y="1737360"/>
            <a:ext cx="310896" cy="310896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2057400" y="1737360"/>
            <a:ext cx="310896" cy="310896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2514600" y="1737360"/>
            <a:ext cx="310896" cy="310896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2971800" y="1737360"/>
            <a:ext cx="310896" cy="310896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0" y="2103120"/>
            <a:ext cx="2560320" cy="32004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150" b="1">
                <a:solidFill>
                  <a:srgbClr val="FFFFFF"/>
                </a:solidFill>
                <a:latin typeface="IBM Plex Sans Condensed"/>
              </a:rPr>
              <a:t>5 Lehrerinnen · 5 Lyzeen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0120" y="2514600"/>
            <a:ext cx="2468880" cy="128016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FFFFFF"/>
                </a:solidFill>
                <a:latin typeface="IBM Plex Sans Condensed"/>
              </a:rPr>
              <a:t>Eigenständige Initiative: Lernen in Natur, Kultur und Gesellschaft</a:t>
            </a:r>
          </a:p>
          <a:p>
            <a:pPr algn="l">
              <a:spcAft>
                <a:spcPts val="400"/>
              </a:spcAft>
            </a:pPr>
            <a:r>
              <a:rPr sz="1150" b="0">
                <a:solidFill>
                  <a:srgbClr val="FFFFFF"/>
                </a:solidFill>
                <a:latin typeface="IBM Plex Sans Condensed"/>
              </a:rPr>
              <a:t>Ziel: bewährte Praxis des Lernens im Freien sammeln, testen, dokumentieren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394960" y="1143000"/>
            <a:ext cx="2743200" cy="2697480"/>
          </a:xfrm>
          <a:prstGeom prst="roundRect">
            <a:avLst>
              <a:gd name="adj" fmla="val 8000"/>
            </a:avLst>
          </a:prstGeom>
          <a:solidFill>
            <a:srgbClr val="0037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486400" y="1234440"/>
            <a:ext cx="2560320" cy="41148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1">
                <a:solidFill>
                  <a:srgbClr val="FFFFFF"/>
                </a:solidFill>
                <a:latin typeface="IBM Plex Sans Condensed"/>
              </a:rPr>
              <a:t>Pé Schule (er)leben</a:t>
            </a:r>
          </a:p>
        </p:txBody>
      </p:sp>
      <p:sp>
        <p:nvSpPr>
          <p:cNvPr id="18" name="Oval 17"/>
          <p:cNvSpPr/>
          <p:nvPr/>
        </p:nvSpPr>
        <p:spPr>
          <a:xfrm>
            <a:off x="6492240" y="1737360"/>
            <a:ext cx="548640" cy="548640"/>
          </a:xfrm>
          <a:prstGeom prst="ellipse">
            <a:avLst/>
          </a:prstGeom>
          <a:solidFill>
            <a:srgbClr val="F39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1200" b="1">
                <a:solidFill>
                  <a:srgbClr val="FFFFFF"/>
                </a:solidFill>
                <a:latin typeface="IBM Plex Sans Condensed"/>
              </a:rPr>
              <a:t>LT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0" y="2331720"/>
            <a:ext cx="2560320" cy="32004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150" b="1">
                <a:solidFill>
                  <a:srgbClr val="FFFFFF"/>
                </a:solidFill>
                <a:latin typeface="IBM Plex Sans Condensed"/>
              </a:rPr>
              <a:t>LTEtt · 2026–2029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32120" y="2697480"/>
            <a:ext cx="2468880" cy="109728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FFFFFF"/>
                </a:solidFill>
                <a:latin typeface="IBM Plex Sans Condensed"/>
              </a:rPr>
              <a:t>Eigenständiges Projekt des LTEtt mit eigenem Dreijahresplan</a:t>
            </a:r>
          </a:p>
          <a:p>
            <a:pPr algn="l">
              <a:spcAft>
                <a:spcPts val="400"/>
              </a:spcAft>
            </a:pPr>
            <a:r>
              <a:rPr sz="1150" b="0">
                <a:solidFill>
                  <a:srgbClr val="FFFFFF"/>
                </a:solidFill>
                <a:latin typeface="IBM Plex Sans Condensed"/>
              </a:rPr>
              <a:t>Naturklassenzimmer, Lernorte, Ressourcendatenbank</a:t>
            </a:r>
          </a:p>
        </p:txBody>
      </p:sp>
      <p:sp>
        <p:nvSpPr>
          <p:cNvPr id="21" name="Left-Right Arrow 20"/>
          <p:cNvSpPr/>
          <p:nvPr/>
        </p:nvSpPr>
        <p:spPr>
          <a:xfrm>
            <a:off x="3703320" y="2148840"/>
            <a:ext cx="1554480" cy="640080"/>
          </a:xfrm>
          <a:prstGeom prst="leftRightArrow">
            <a:avLst/>
          </a:prstGeom>
          <a:solidFill>
            <a:srgbClr val="F39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611880" y="2834640"/>
            <a:ext cx="1737360" cy="64008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150" b="1">
                <a:solidFill>
                  <a:srgbClr val="003764"/>
                </a:solidFill>
                <a:latin typeface="IBM Plex Sans Condensed"/>
              </a:rPr>
              <a:t>Austausch von Best Practices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2960" y="3977639"/>
            <a:ext cx="2743200" cy="457200"/>
          </a:xfrm>
          <a:prstGeom prst="roundRect">
            <a:avLst>
              <a:gd name="adj" fmla="val 30000"/>
            </a:avLst>
          </a:prstGeom>
          <a:solidFill>
            <a:srgbClr val="7DB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1050" b="1">
                <a:solidFill>
                  <a:srgbClr val="FFFFFF"/>
                </a:solidFill>
                <a:latin typeface="IBM Plex Sans Condensed"/>
              </a:rPr>
              <a:t>Biologie · Physik · Mathematik arbeiten dort schon mit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9270997" cy="5270497"/>
          </a:xfrm>
          <a:custGeom>
            <a:avLst/>
            <a:gdLst/>
            <a:ahLst/>
            <a:cxnLst/>
            <a:rect l="l" t="t" r="r" b="b"/>
            <a:pathLst>
              <a:path w="9270997" h="5270497">
                <a:moveTo>
                  <a:pt x="0" y="0"/>
                </a:moveTo>
                <a:lnTo>
                  <a:pt x="9270997" y="0"/>
                </a:lnTo>
                <a:lnTo>
                  <a:pt x="9270997" y="5270497"/>
                </a:lnTo>
                <a:lnTo>
                  <a:pt x="0" y="52704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H"/>
          </a:p>
        </p:txBody>
      </p:sp>
      <p:sp>
        <p:nvSpPr>
          <p:cNvPr id="3" name="TextBox 3"/>
          <p:cNvSpPr txBox="1"/>
          <p:nvPr/>
        </p:nvSpPr>
        <p:spPr>
          <a:xfrm>
            <a:off x="1023480" y="4795752"/>
            <a:ext cx="1195864" cy="131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Lycée Technique d’Ettelbruck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23488" y="4708122"/>
            <a:ext cx="1091108" cy="237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84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op d’Zukunft spezialiséiert www.ltett.lu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63319" y="4795752"/>
            <a:ext cx="51511" cy="122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3480" y="211443"/>
            <a:ext cx="7530767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3764"/>
                </a:solidFill>
                <a:latin typeface="Aleppo"/>
                <a:ea typeface="Aleppo"/>
                <a:cs typeface="Aleppo"/>
                <a:sym typeface="Aleppo"/>
              </a:rPr>
              <a:t>Struktur und Partner des Pé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926080" y="1645920"/>
            <a:ext cx="457200" cy="0"/>
          </a:xfrm>
          <a:prstGeom prst="line">
            <a:avLst/>
          </a:prstGeom>
          <a:ln w="25400">
            <a:solidFill>
              <a:srgbClr val="5A6B7B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5760720" y="1371600"/>
            <a:ext cx="548640" cy="274320"/>
          </a:xfrm>
          <a:prstGeom prst="line">
            <a:avLst/>
          </a:prstGeom>
          <a:ln w="25400">
            <a:solidFill>
              <a:srgbClr val="5A6B7B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5760720" y="1645920"/>
            <a:ext cx="548640" cy="274320"/>
          </a:xfrm>
          <a:prstGeom prst="line">
            <a:avLst/>
          </a:prstGeom>
          <a:ln w="25400">
            <a:solidFill>
              <a:srgbClr val="5A6B7B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914400" y="1143000"/>
            <a:ext cx="2011680" cy="1005840"/>
          </a:xfrm>
          <a:prstGeom prst="roundRect">
            <a:avLst>
              <a:gd name="adj" fmla="val 18000"/>
            </a:avLst>
          </a:prstGeom>
          <a:solidFill>
            <a:srgbClr val="1A8F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300" b="1">
                <a:solidFill>
                  <a:srgbClr val="FFFFFF"/>
                </a:solidFill>
              </a:rPr>
              <a:t>Schoul dobaussen</a:t>
            </a:r>
          </a:p>
          <a:p>
            <a:pPr algn="ctr"/>
            <a:r>
              <a:rPr sz="1000" b="0">
                <a:solidFill>
                  <a:srgbClr val="FFFFFF"/>
                </a:solidFill>
              </a:rPr>
              <a:t>mit ihren Partnerschulen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83280" y="1143000"/>
            <a:ext cx="2377440" cy="1005840"/>
          </a:xfrm>
          <a:prstGeom prst="roundRect">
            <a:avLst>
              <a:gd name="adj" fmla="val 18000"/>
            </a:avLst>
          </a:prstGeom>
          <a:solidFill>
            <a:srgbClr val="0037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</a:rPr>
              <a:t>Pé Schule (er)leben</a:t>
            </a:r>
          </a:p>
          <a:p>
            <a:pPr algn="ctr"/>
            <a:r>
              <a:rPr sz="1000" b="0">
                <a:solidFill>
                  <a:srgbClr val="FFFFFF"/>
                </a:solidFill>
              </a:rPr>
              <a:t>Pilotierungsgruppe LTEtt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1143000"/>
            <a:ext cx="1828800" cy="457200"/>
          </a:xfrm>
          <a:prstGeom prst="roundRect">
            <a:avLst>
              <a:gd name="adj" fmla="val 18000"/>
            </a:avLst>
          </a:prstGeom>
          <a:solidFill>
            <a:srgbClr val="7DB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200" b="1">
                <a:solidFill>
                  <a:srgbClr val="FFFFFF"/>
                </a:solidFill>
              </a:rPr>
              <a:t>Schulleitung LTEtt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1691640"/>
            <a:ext cx="1828800" cy="457200"/>
          </a:xfrm>
          <a:prstGeom prst="roundRect">
            <a:avLst>
              <a:gd name="adj" fmla="val 18000"/>
            </a:avLst>
          </a:prstGeom>
          <a:solidFill>
            <a:srgbClr val="F39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200" b="1">
                <a:solidFill>
                  <a:srgbClr val="FFFFFF"/>
                </a:solidFill>
              </a:rPr>
              <a:t>CCPé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4572000" y="2148840"/>
            <a:ext cx="0" cy="457200"/>
          </a:xfrm>
          <a:prstGeom prst="line">
            <a:avLst/>
          </a:prstGeom>
          <a:ln w="25400">
            <a:solidFill>
              <a:srgbClr val="0037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1133856" y="2606040"/>
            <a:ext cx="6876288" cy="548640"/>
          </a:xfrm>
          <a:prstGeom prst="roundRect">
            <a:avLst>
              <a:gd name="adj" fmla="val 18000"/>
            </a:avLst>
          </a:prstGeom>
          <a:solidFill>
            <a:srgbClr val="F0F4F8"/>
          </a:solidFill>
          <a:ln w="19050">
            <a:solidFill>
              <a:srgbClr val="0037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300" b="1">
                <a:solidFill>
                  <a:srgbClr val="003764"/>
                </a:solidFill>
              </a:rPr>
              <a:t>Outdoor-Botschafter/innen</a:t>
            </a:r>
          </a:p>
          <a:p>
            <a:pPr algn="ctr"/>
            <a:r>
              <a:rPr sz="1000" b="0">
                <a:solidFill>
                  <a:srgbClr val="003764"/>
                </a:solidFill>
              </a:rPr>
              <a:t>eine Ansprechperson pro Fachschaft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668780" y="3154680"/>
            <a:ext cx="0" cy="457200"/>
          </a:xfrm>
          <a:prstGeom prst="line">
            <a:avLst/>
          </a:prstGeom>
          <a:ln w="25400">
            <a:solidFill>
              <a:srgbClr val="0037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1133856" y="3611880"/>
            <a:ext cx="1069848" cy="640080"/>
          </a:xfrm>
          <a:prstGeom prst="roundRect">
            <a:avLst>
              <a:gd name="adj" fmla="val 18000"/>
            </a:avLst>
          </a:prstGeom>
          <a:solidFill>
            <a:srgbClr val="0037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Biologie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2830068" y="3154680"/>
            <a:ext cx="0" cy="457200"/>
          </a:xfrm>
          <a:prstGeom prst="line">
            <a:avLst/>
          </a:prstGeom>
          <a:ln w="25400">
            <a:solidFill>
              <a:srgbClr val="0037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2295144" y="3611880"/>
            <a:ext cx="1069848" cy="640080"/>
          </a:xfrm>
          <a:prstGeom prst="roundRect">
            <a:avLst>
              <a:gd name="adj" fmla="val 18000"/>
            </a:avLst>
          </a:prstGeom>
          <a:solidFill>
            <a:srgbClr val="0037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Physik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3991356" y="3154680"/>
            <a:ext cx="0" cy="457200"/>
          </a:xfrm>
          <a:prstGeom prst="line">
            <a:avLst/>
          </a:prstGeom>
          <a:ln w="25400">
            <a:solidFill>
              <a:srgbClr val="0037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3456432" y="3611880"/>
            <a:ext cx="1069848" cy="640080"/>
          </a:xfrm>
          <a:prstGeom prst="roundRect">
            <a:avLst>
              <a:gd name="adj" fmla="val 18000"/>
            </a:avLst>
          </a:prstGeom>
          <a:solidFill>
            <a:srgbClr val="0037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Mathematik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152644" y="3154680"/>
            <a:ext cx="0" cy="457200"/>
          </a:xfrm>
          <a:prstGeom prst="line">
            <a:avLst/>
          </a:prstGeom>
          <a:ln w="25400">
            <a:solidFill>
              <a:srgbClr val="0037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4617720" y="3611880"/>
            <a:ext cx="1069848" cy="640080"/>
          </a:xfrm>
          <a:prstGeom prst="roundRect">
            <a:avLst>
              <a:gd name="adj" fmla="val 18000"/>
            </a:avLst>
          </a:prstGeom>
          <a:solidFill>
            <a:srgbClr val="0037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Sprachen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6313932" y="3154680"/>
            <a:ext cx="0" cy="457200"/>
          </a:xfrm>
          <a:prstGeom prst="line">
            <a:avLst/>
          </a:prstGeom>
          <a:ln w="25400">
            <a:solidFill>
              <a:srgbClr val="0037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779008" y="3611880"/>
            <a:ext cx="1069848" cy="640080"/>
          </a:xfrm>
          <a:prstGeom prst="roundRect">
            <a:avLst>
              <a:gd name="adj" fmla="val 18000"/>
            </a:avLst>
          </a:prstGeom>
          <a:solidFill>
            <a:srgbClr val="0037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Werkstatt &amp; Technik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7475220" y="3154680"/>
            <a:ext cx="0" cy="457200"/>
          </a:xfrm>
          <a:prstGeom prst="line">
            <a:avLst/>
          </a:prstGeom>
          <a:ln w="25400">
            <a:solidFill>
              <a:srgbClr val="0037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6940296" y="3611880"/>
            <a:ext cx="1069848" cy="640080"/>
          </a:xfrm>
          <a:prstGeom prst="roundRect">
            <a:avLst>
              <a:gd name="adj" fmla="val 18000"/>
            </a:avLst>
          </a:prstGeom>
          <a:solidFill>
            <a:srgbClr val="1A8F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100" b="1">
                <a:solidFill>
                  <a:srgbClr val="FFFFFF"/>
                </a:solidFill>
              </a:rPr>
              <a:t>Weitere Fachschaften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1133856" y="4507992"/>
            <a:ext cx="457200" cy="0"/>
          </a:xfrm>
          <a:prstGeom prst="line">
            <a:avLst/>
          </a:prstGeom>
          <a:ln w="19050">
            <a:solidFill>
              <a:srgbClr val="5A6B7B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645920" y="438912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A6B7B"/>
                </a:solidFill>
              </a:rPr>
              <a:t>Beratung und Austausch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3931920" y="4507992"/>
            <a:ext cx="457200" cy="0"/>
          </a:xfrm>
          <a:prstGeom prst="line">
            <a:avLst/>
          </a:prstGeom>
          <a:ln w="25400">
            <a:solidFill>
              <a:srgbClr val="0037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43984" y="4389120"/>
            <a:ext cx="23774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A6B7B"/>
                </a:solidFill>
              </a:rPr>
              <a:t>Zusammenarbeit im Projekt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9270997" cy="5270497"/>
          </a:xfrm>
          <a:custGeom>
            <a:avLst/>
            <a:gdLst/>
            <a:ahLst/>
            <a:cxnLst/>
            <a:rect l="l" t="t" r="r" b="b"/>
            <a:pathLst>
              <a:path w="9270997" h="5270497">
                <a:moveTo>
                  <a:pt x="0" y="0"/>
                </a:moveTo>
                <a:lnTo>
                  <a:pt x="9270997" y="0"/>
                </a:lnTo>
                <a:lnTo>
                  <a:pt x="9270997" y="5270497"/>
                </a:lnTo>
                <a:lnTo>
                  <a:pt x="0" y="52704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H"/>
          </a:p>
        </p:txBody>
      </p:sp>
      <p:sp>
        <p:nvSpPr>
          <p:cNvPr id="3" name="TextBox 3"/>
          <p:cNvSpPr txBox="1"/>
          <p:nvPr/>
        </p:nvSpPr>
        <p:spPr>
          <a:xfrm>
            <a:off x="1023480" y="4795752"/>
            <a:ext cx="1195864" cy="131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Lycée Technique d’Ettelbruck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23488" y="4708122"/>
            <a:ext cx="1091108" cy="237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84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op d’Zukunft spezialiséiert www.ltett.lu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63319" y="4795752"/>
            <a:ext cx="51511" cy="122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3480" y="211443"/>
            <a:ext cx="7530767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3764"/>
                </a:solidFill>
                <a:latin typeface="Aleppo"/>
                <a:ea typeface="Aleppo"/>
                <a:cs typeface="Aleppo"/>
                <a:sym typeface="Aleppo"/>
              </a:rPr>
              <a:t>Jahr 1: Grundlagen schaffen</a:t>
            </a:r>
          </a:p>
        </p:txBody>
      </p:sp>
      <p:sp>
        <p:nvSpPr>
          <p:cNvPr id="7" name="Pentagon 6"/>
          <p:cNvSpPr/>
          <p:nvPr/>
        </p:nvSpPr>
        <p:spPr>
          <a:xfrm>
            <a:off x="822960" y="1097280"/>
            <a:ext cx="2468880" cy="548640"/>
          </a:xfrm>
          <a:prstGeom prst="homePlate">
            <a:avLst/>
          </a:prstGeom>
          <a:solidFill>
            <a:srgbClr val="0037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FFFFF"/>
                </a:solidFill>
                <a:latin typeface="IBM Plex Sans Condensed"/>
              </a:rPr>
              <a:t>Jahr 1 · 2026/27</a:t>
            </a:r>
          </a:p>
        </p:txBody>
      </p:sp>
      <p:sp>
        <p:nvSpPr>
          <p:cNvPr id="8" name="Chevron 7"/>
          <p:cNvSpPr/>
          <p:nvPr/>
        </p:nvSpPr>
        <p:spPr>
          <a:xfrm>
            <a:off x="3246120" y="1097280"/>
            <a:ext cx="2468880" cy="548640"/>
          </a:xfrm>
          <a:prstGeom prst="chevron">
            <a:avLst/>
          </a:prstGeom>
          <a:solidFill>
            <a:srgbClr val="DC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5A6B7B"/>
                </a:solidFill>
                <a:latin typeface="IBM Plex Sans Condensed"/>
              </a:rPr>
              <a:t>Jahr 2 · 2027/28</a:t>
            </a:r>
          </a:p>
        </p:txBody>
      </p:sp>
      <p:sp>
        <p:nvSpPr>
          <p:cNvPr id="9" name="Chevron 8"/>
          <p:cNvSpPr/>
          <p:nvPr/>
        </p:nvSpPr>
        <p:spPr>
          <a:xfrm>
            <a:off x="5669280" y="1097280"/>
            <a:ext cx="2468880" cy="548640"/>
          </a:xfrm>
          <a:prstGeom prst="chevron">
            <a:avLst/>
          </a:prstGeom>
          <a:solidFill>
            <a:srgbClr val="DC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5A6B7B"/>
                </a:solidFill>
                <a:latin typeface="IBM Plex Sans Condensed"/>
              </a:rPr>
              <a:t>Jahr 3 · 2028/29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874519"/>
            <a:ext cx="1719072" cy="2240280"/>
          </a:xfrm>
          <a:prstGeom prst="roundRect">
            <a:avLst>
              <a:gd name="adj" fmla="val 6000"/>
            </a:avLst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822960" y="1874519"/>
            <a:ext cx="1719072" cy="640080"/>
          </a:xfrm>
          <a:prstGeom prst="roundRect">
            <a:avLst>
              <a:gd name="adj" fmla="val 20000"/>
            </a:avLst>
          </a:prstGeom>
          <a:solidFill>
            <a:srgbClr val="1A8F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850" b="1">
                <a:solidFill>
                  <a:srgbClr val="FFFFFF"/>
                </a:solidFill>
                <a:latin typeface="IBM Plex Sans Condensed"/>
              </a:rPr>
              <a:t>Naturklassenzimmer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2606040"/>
            <a:ext cx="1627631" cy="178308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003764"/>
                </a:solidFill>
                <a:latin typeface="IBM Plex Sans Condensed"/>
              </a:rPr>
              <a:t>Ein erstes, vollständig nutzbares Naturklassenzimmer im Arboretum entsteht.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688336" y="1874519"/>
            <a:ext cx="1719072" cy="2240280"/>
          </a:xfrm>
          <a:prstGeom prst="roundRect">
            <a:avLst>
              <a:gd name="adj" fmla="val 6000"/>
            </a:avLst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2688336" y="1874519"/>
            <a:ext cx="1719072" cy="640080"/>
          </a:xfrm>
          <a:prstGeom prst="roundRect">
            <a:avLst>
              <a:gd name="adj" fmla="val 20000"/>
            </a:avLst>
          </a:prstGeom>
          <a:solidFill>
            <a:srgbClr val="7DB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850" b="1">
                <a:solidFill>
                  <a:srgbClr val="FFFFFF"/>
                </a:solidFill>
                <a:latin typeface="IBM Plex Sans Condensed"/>
              </a:rPr>
              <a:t>Ist-Bestandsaufnahme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34056" y="2606040"/>
            <a:ext cx="1627631" cy="178308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003764"/>
                </a:solidFill>
                <a:latin typeface="IBM Plex Sans Condensed"/>
              </a:rPr>
              <a:t>Jede Lehrperson meldet zurück, was sie bereits draußen macht.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53712" y="1874519"/>
            <a:ext cx="1719072" cy="2240280"/>
          </a:xfrm>
          <a:prstGeom prst="roundRect">
            <a:avLst>
              <a:gd name="adj" fmla="val 6000"/>
            </a:avLst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4553712" y="1874519"/>
            <a:ext cx="1719072" cy="640080"/>
          </a:xfrm>
          <a:prstGeom prst="roundRect">
            <a:avLst>
              <a:gd name="adj" fmla="val 20000"/>
            </a:avLst>
          </a:prstGeom>
          <a:solidFill>
            <a:srgbClr val="F39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850" b="1">
                <a:solidFill>
                  <a:srgbClr val="FFFFFF"/>
                </a:solidFill>
                <a:latin typeface="IBM Plex Sans Condensed"/>
              </a:rPr>
              <a:t>Ressourcendatenbank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9432" y="2606040"/>
            <a:ext cx="1627631" cy="178308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003764"/>
                </a:solidFill>
                <a:latin typeface="IBM Plex Sans Condensed"/>
              </a:rPr>
              <a:t>Mindestens 15 Module, jede Fachschaft mit mindestens einem Beitrag.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19088" y="1874519"/>
            <a:ext cx="1719072" cy="2240280"/>
          </a:xfrm>
          <a:prstGeom prst="roundRect">
            <a:avLst>
              <a:gd name="adj" fmla="val 6000"/>
            </a:avLst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6419088" y="1874519"/>
            <a:ext cx="1719072" cy="640080"/>
          </a:xfrm>
          <a:prstGeom prst="roundRect">
            <a:avLst>
              <a:gd name="adj" fmla="val 20000"/>
            </a:avLst>
          </a:prstGeom>
          <a:solidFill>
            <a:srgbClr val="0037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1000" b="1">
                <a:solidFill>
                  <a:srgbClr val="FFFFFF"/>
                </a:solidFill>
                <a:latin typeface="IBM Plex Sans Condensed"/>
              </a:rPr>
              <a:t>Netzwerk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64808" y="2606040"/>
            <a:ext cx="1627631" cy="178308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003764"/>
                </a:solidFill>
                <a:latin typeface="IBM Plex Sans Condensed"/>
              </a:rPr>
              <a:t>wird aufgebaut, Outdoor-Botschafter/innen pro Fach werden gefunden.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9270997" cy="5270497"/>
          </a:xfrm>
          <a:custGeom>
            <a:avLst/>
            <a:gdLst/>
            <a:ahLst/>
            <a:cxnLst/>
            <a:rect l="l" t="t" r="r" b="b"/>
            <a:pathLst>
              <a:path w="9270997" h="5270497">
                <a:moveTo>
                  <a:pt x="0" y="0"/>
                </a:moveTo>
                <a:lnTo>
                  <a:pt x="9270997" y="0"/>
                </a:lnTo>
                <a:lnTo>
                  <a:pt x="9270997" y="5270497"/>
                </a:lnTo>
                <a:lnTo>
                  <a:pt x="0" y="52704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H"/>
          </a:p>
        </p:txBody>
      </p:sp>
      <p:sp>
        <p:nvSpPr>
          <p:cNvPr id="3" name="TextBox 3"/>
          <p:cNvSpPr txBox="1"/>
          <p:nvPr/>
        </p:nvSpPr>
        <p:spPr>
          <a:xfrm>
            <a:off x="1023480" y="4795752"/>
            <a:ext cx="1195864" cy="131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Lycée Technique d’Ettelbruck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23488" y="4708122"/>
            <a:ext cx="1091108" cy="237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84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op d’Zukunft spezialiséiert www.ltett.lu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63319" y="4795752"/>
            <a:ext cx="51511" cy="122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3480" y="211443"/>
            <a:ext cx="7530767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3764"/>
                </a:solidFill>
                <a:latin typeface="Aleppo"/>
                <a:ea typeface="Aleppo"/>
                <a:cs typeface="Aleppo"/>
                <a:sym typeface="Aleppo"/>
              </a:rPr>
              <a:t>Jahr 2: Ausweitung</a:t>
            </a:r>
          </a:p>
        </p:txBody>
      </p:sp>
      <p:sp>
        <p:nvSpPr>
          <p:cNvPr id="7" name="Pentagon 6"/>
          <p:cNvSpPr/>
          <p:nvPr/>
        </p:nvSpPr>
        <p:spPr>
          <a:xfrm>
            <a:off x="822960" y="1097280"/>
            <a:ext cx="2468880" cy="548640"/>
          </a:xfrm>
          <a:prstGeom prst="homePlate">
            <a:avLst/>
          </a:prstGeom>
          <a:solidFill>
            <a:srgbClr val="DC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5A6B7B"/>
                </a:solidFill>
                <a:latin typeface="IBM Plex Sans Condensed"/>
              </a:rPr>
              <a:t>Jahr 1 · 2026/27</a:t>
            </a:r>
          </a:p>
        </p:txBody>
      </p:sp>
      <p:sp>
        <p:nvSpPr>
          <p:cNvPr id="8" name="Chevron 7"/>
          <p:cNvSpPr/>
          <p:nvPr/>
        </p:nvSpPr>
        <p:spPr>
          <a:xfrm>
            <a:off x="3246120" y="1097280"/>
            <a:ext cx="2468880" cy="548640"/>
          </a:xfrm>
          <a:prstGeom prst="chevron">
            <a:avLst/>
          </a:prstGeom>
          <a:solidFill>
            <a:srgbClr val="0037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FFFFF"/>
                </a:solidFill>
                <a:latin typeface="IBM Plex Sans Condensed"/>
              </a:rPr>
              <a:t>Jahr 2 · 2027/28</a:t>
            </a:r>
          </a:p>
        </p:txBody>
      </p:sp>
      <p:sp>
        <p:nvSpPr>
          <p:cNvPr id="9" name="Chevron 8"/>
          <p:cNvSpPr/>
          <p:nvPr/>
        </p:nvSpPr>
        <p:spPr>
          <a:xfrm>
            <a:off x="5669280" y="1097280"/>
            <a:ext cx="2468880" cy="548640"/>
          </a:xfrm>
          <a:prstGeom prst="chevron">
            <a:avLst/>
          </a:prstGeom>
          <a:solidFill>
            <a:srgbClr val="DC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5A6B7B"/>
                </a:solidFill>
                <a:latin typeface="IBM Plex Sans Condensed"/>
              </a:rPr>
              <a:t>Jahr 3 · 2028/29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874519"/>
            <a:ext cx="1719072" cy="2240280"/>
          </a:xfrm>
          <a:prstGeom prst="roundRect">
            <a:avLst>
              <a:gd name="adj" fmla="val 6000"/>
            </a:avLst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822960" y="1874519"/>
            <a:ext cx="1719072" cy="640080"/>
          </a:xfrm>
          <a:prstGeom prst="roundRect">
            <a:avLst>
              <a:gd name="adj" fmla="val 20000"/>
            </a:avLst>
          </a:prstGeom>
          <a:solidFill>
            <a:srgbClr val="1A8F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850" b="1">
                <a:solidFill>
                  <a:srgbClr val="FFFFFF"/>
                </a:solidFill>
                <a:latin typeface="IBM Plex Sans Condensed"/>
              </a:rPr>
              <a:t>Alle Fachbereiche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2606040"/>
            <a:ext cx="1627631" cy="178308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003764"/>
                </a:solidFill>
                <a:latin typeface="IBM Plex Sans Condensed"/>
              </a:rPr>
              <a:t>Jede Fachschaft ist aktiv eingebunden, nicht nur die Pioniere.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688336" y="1874519"/>
            <a:ext cx="1719072" cy="2240280"/>
          </a:xfrm>
          <a:prstGeom prst="roundRect">
            <a:avLst>
              <a:gd name="adj" fmla="val 6000"/>
            </a:avLst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2688336" y="1874519"/>
            <a:ext cx="1719072" cy="640080"/>
          </a:xfrm>
          <a:prstGeom prst="roundRect">
            <a:avLst>
              <a:gd name="adj" fmla="val 20000"/>
            </a:avLst>
          </a:prstGeom>
          <a:solidFill>
            <a:srgbClr val="7DB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850" b="1">
                <a:solidFill>
                  <a:srgbClr val="FFFFFF"/>
                </a:solidFill>
                <a:latin typeface="IBM Plex Sans Condensed"/>
              </a:rPr>
              <a:t>Fächerübergreifend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34056" y="2606040"/>
            <a:ext cx="1627631" cy="178308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003764"/>
                </a:solidFill>
                <a:latin typeface="IBM Plex Sans Condensed"/>
              </a:rPr>
              <a:t>Gemeinsame Projekte zwischen mehreren Fächern werden etabliert.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53712" y="1874519"/>
            <a:ext cx="1719072" cy="2240280"/>
          </a:xfrm>
          <a:prstGeom prst="roundRect">
            <a:avLst>
              <a:gd name="adj" fmla="val 6000"/>
            </a:avLst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4553712" y="1874519"/>
            <a:ext cx="1719072" cy="640080"/>
          </a:xfrm>
          <a:prstGeom prst="roundRect">
            <a:avLst>
              <a:gd name="adj" fmla="val 20000"/>
            </a:avLst>
          </a:prstGeom>
          <a:solidFill>
            <a:srgbClr val="F39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1000" b="1">
                <a:solidFill>
                  <a:srgbClr val="FFFFFF"/>
                </a:solidFill>
                <a:latin typeface="IBM Plex Sans Condensed"/>
              </a:rPr>
              <a:t>Partnerschaften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9432" y="2606040"/>
            <a:ext cx="1627631" cy="178308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003764"/>
                </a:solidFill>
                <a:latin typeface="IBM Plex Sans Condensed"/>
              </a:rPr>
              <a:t>Externe Kooperationen – Naturpark, SNJ, lokale Betriebe u. a. – werden vertieft.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19088" y="1874519"/>
            <a:ext cx="1719072" cy="2240280"/>
          </a:xfrm>
          <a:prstGeom prst="roundRect">
            <a:avLst>
              <a:gd name="adj" fmla="val 6000"/>
            </a:avLst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6419088" y="1874519"/>
            <a:ext cx="1719072" cy="640080"/>
          </a:xfrm>
          <a:prstGeom prst="roundRect">
            <a:avLst>
              <a:gd name="adj" fmla="val 20000"/>
            </a:avLst>
          </a:prstGeom>
          <a:solidFill>
            <a:srgbClr val="0037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1000" b="1">
                <a:solidFill>
                  <a:srgbClr val="FFFFFF"/>
                </a:solidFill>
                <a:latin typeface="IBM Plex Sans Condensed"/>
              </a:rPr>
              <a:t>Evaluation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64808" y="2606040"/>
            <a:ext cx="1627631" cy="178308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003764"/>
                </a:solidFill>
                <a:latin typeface="IBM Plex Sans Condensed"/>
              </a:rPr>
              <a:t>Eine erste Gesamtevaluation zeigt, was funktioniert und was noch nicht.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9270997" cy="5270497"/>
          </a:xfrm>
          <a:custGeom>
            <a:avLst/>
            <a:gdLst/>
            <a:ahLst/>
            <a:cxnLst/>
            <a:rect l="l" t="t" r="r" b="b"/>
            <a:pathLst>
              <a:path w="9270997" h="5270497">
                <a:moveTo>
                  <a:pt x="0" y="0"/>
                </a:moveTo>
                <a:lnTo>
                  <a:pt x="9270997" y="0"/>
                </a:lnTo>
                <a:lnTo>
                  <a:pt x="9270997" y="5270497"/>
                </a:lnTo>
                <a:lnTo>
                  <a:pt x="0" y="52704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H"/>
          </a:p>
        </p:txBody>
      </p:sp>
      <p:sp>
        <p:nvSpPr>
          <p:cNvPr id="3" name="TextBox 3"/>
          <p:cNvSpPr txBox="1"/>
          <p:nvPr/>
        </p:nvSpPr>
        <p:spPr>
          <a:xfrm>
            <a:off x="1023480" y="4795752"/>
            <a:ext cx="1195864" cy="131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Lycée Technique d’Ettelbruck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23488" y="4708122"/>
            <a:ext cx="1091108" cy="237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84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op d’Zukunft spezialiséiert www.ltett.lu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63319" y="4795752"/>
            <a:ext cx="51511" cy="122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3480" y="211443"/>
            <a:ext cx="7530767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3764"/>
                </a:solidFill>
                <a:latin typeface="Aleppo"/>
                <a:ea typeface="Aleppo"/>
                <a:cs typeface="Aleppo"/>
                <a:sym typeface="Aleppo"/>
              </a:rPr>
              <a:t>Jahr 3: Verankerung</a:t>
            </a:r>
          </a:p>
        </p:txBody>
      </p:sp>
      <p:sp>
        <p:nvSpPr>
          <p:cNvPr id="7" name="Pentagon 6"/>
          <p:cNvSpPr/>
          <p:nvPr/>
        </p:nvSpPr>
        <p:spPr>
          <a:xfrm>
            <a:off x="822960" y="1097280"/>
            <a:ext cx="2468880" cy="548640"/>
          </a:xfrm>
          <a:prstGeom prst="homePlate">
            <a:avLst/>
          </a:prstGeom>
          <a:solidFill>
            <a:srgbClr val="DC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5A6B7B"/>
                </a:solidFill>
                <a:latin typeface="IBM Plex Sans Condensed"/>
              </a:rPr>
              <a:t>Jahr 1 · 2026/27</a:t>
            </a:r>
          </a:p>
        </p:txBody>
      </p:sp>
      <p:sp>
        <p:nvSpPr>
          <p:cNvPr id="8" name="Chevron 7"/>
          <p:cNvSpPr/>
          <p:nvPr/>
        </p:nvSpPr>
        <p:spPr>
          <a:xfrm>
            <a:off x="3246120" y="1097280"/>
            <a:ext cx="2468880" cy="548640"/>
          </a:xfrm>
          <a:prstGeom prst="chevron">
            <a:avLst/>
          </a:prstGeom>
          <a:solidFill>
            <a:srgbClr val="DCE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5A6B7B"/>
                </a:solidFill>
                <a:latin typeface="IBM Plex Sans Condensed"/>
              </a:rPr>
              <a:t>Jahr 2 · 2027/28</a:t>
            </a:r>
          </a:p>
        </p:txBody>
      </p:sp>
      <p:sp>
        <p:nvSpPr>
          <p:cNvPr id="9" name="Chevron 8"/>
          <p:cNvSpPr/>
          <p:nvPr/>
        </p:nvSpPr>
        <p:spPr>
          <a:xfrm>
            <a:off x="5669280" y="1097280"/>
            <a:ext cx="2468880" cy="548640"/>
          </a:xfrm>
          <a:prstGeom prst="chevron">
            <a:avLst/>
          </a:prstGeom>
          <a:solidFill>
            <a:srgbClr val="0037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FFFFF"/>
                </a:solidFill>
                <a:latin typeface="IBM Plex Sans Condensed"/>
              </a:rPr>
              <a:t>Jahr 3 · 2028/29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874519"/>
            <a:ext cx="1719072" cy="2240280"/>
          </a:xfrm>
          <a:prstGeom prst="roundRect">
            <a:avLst>
              <a:gd name="adj" fmla="val 6000"/>
            </a:avLst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822960" y="1874519"/>
            <a:ext cx="1719072" cy="640080"/>
          </a:xfrm>
          <a:prstGeom prst="roundRect">
            <a:avLst>
              <a:gd name="adj" fmla="val 20000"/>
            </a:avLst>
          </a:prstGeom>
          <a:solidFill>
            <a:srgbClr val="1A8F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850" b="1">
                <a:solidFill>
                  <a:srgbClr val="FFFFFF"/>
                </a:solidFill>
                <a:latin typeface="IBM Plex Sans Condensed"/>
              </a:rPr>
              <a:t>Fester Bestandteil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2606040"/>
            <a:ext cx="1627631" cy="178308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003764"/>
                </a:solidFill>
                <a:latin typeface="IBM Plex Sans Condensed"/>
              </a:rPr>
              <a:t>Außenunterricht ist vollständig in den Schulalltag integriert.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688336" y="1874519"/>
            <a:ext cx="1719072" cy="2240280"/>
          </a:xfrm>
          <a:prstGeom prst="roundRect">
            <a:avLst>
              <a:gd name="adj" fmla="val 6000"/>
            </a:avLst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2688336" y="1874519"/>
            <a:ext cx="1719072" cy="640080"/>
          </a:xfrm>
          <a:prstGeom prst="roundRect">
            <a:avLst>
              <a:gd name="adj" fmla="val 20000"/>
            </a:avLst>
          </a:prstGeom>
          <a:solidFill>
            <a:srgbClr val="7DB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1000" b="1">
                <a:solidFill>
                  <a:srgbClr val="FFFFFF"/>
                </a:solidFill>
                <a:latin typeface="IBM Plex Sans Condensed"/>
              </a:rPr>
              <a:t>Nachhaltigkeit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34056" y="2606040"/>
            <a:ext cx="1627631" cy="178308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003764"/>
                </a:solidFill>
                <a:latin typeface="IBM Plex Sans Condensed"/>
              </a:rPr>
              <a:t>Die Strukturen tragen sich auch ohne zusätzliche Projektmittel.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53712" y="1874519"/>
            <a:ext cx="1719072" cy="2240280"/>
          </a:xfrm>
          <a:prstGeom prst="roundRect">
            <a:avLst>
              <a:gd name="adj" fmla="val 6000"/>
            </a:avLst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4553712" y="1874519"/>
            <a:ext cx="1719072" cy="640080"/>
          </a:xfrm>
          <a:prstGeom prst="roundRect">
            <a:avLst>
              <a:gd name="adj" fmla="val 20000"/>
            </a:avLst>
          </a:prstGeom>
          <a:solidFill>
            <a:srgbClr val="F39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850" b="1">
                <a:solidFill>
                  <a:srgbClr val="FFFFFF"/>
                </a:solidFill>
                <a:latin typeface="IBM Plex Sans Condensed"/>
              </a:rPr>
              <a:t>Abschlussevaluation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9432" y="2606040"/>
            <a:ext cx="1627631" cy="178308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003764"/>
                </a:solidFill>
                <a:latin typeface="IBM Plex Sans Condensed"/>
              </a:rPr>
              <a:t>Eine Bilanz wird gezogen und dokumentiert.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19088" y="1874519"/>
            <a:ext cx="1719072" cy="2240280"/>
          </a:xfrm>
          <a:prstGeom prst="roundRect">
            <a:avLst>
              <a:gd name="adj" fmla="val 6000"/>
            </a:avLst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6419088" y="1874519"/>
            <a:ext cx="1719072" cy="640080"/>
          </a:xfrm>
          <a:prstGeom prst="roundRect">
            <a:avLst>
              <a:gd name="adj" fmla="val 20000"/>
            </a:avLst>
          </a:prstGeom>
          <a:solidFill>
            <a:srgbClr val="0037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1000" b="1">
                <a:solidFill>
                  <a:srgbClr val="FFFFFF"/>
                </a:solidFill>
                <a:latin typeface="IBM Plex Sans Condensed"/>
              </a:rPr>
              <a:t>Weitergabe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64808" y="2606040"/>
            <a:ext cx="1627631" cy="178308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003764"/>
                </a:solidFill>
                <a:latin typeface="IBM Plex Sans Condensed"/>
              </a:rPr>
              <a:t>Ergebnisse und Erfahrungen stehen auch anderen Schulen zur Verfügung.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9270997" cy="5270497"/>
          </a:xfrm>
          <a:custGeom>
            <a:avLst/>
            <a:gdLst/>
            <a:ahLst/>
            <a:cxnLst/>
            <a:rect l="l" t="t" r="r" b="b"/>
            <a:pathLst>
              <a:path w="9270997" h="5270497">
                <a:moveTo>
                  <a:pt x="0" y="0"/>
                </a:moveTo>
                <a:lnTo>
                  <a:pt x="9270997" y="0"/>
                </a:lnTo>
                <a:lnTo>
                  <a:pt x="9270997" y="5270497"/>
                </a:lnTo>
                <a:lnTo>
                  <a:pt x="0" y="52704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H"/>
          </a:p>
        </p:txBody>
      </p:sp>
      <p:sp>
        <p:nvSpPr>
          <p:cNvPr id="3" name="TextBox 3"/>
          <p:cNvSpPr txBox="1"/>
          <p:nvPr/>
        </p:nvSpPr>
        <p:spPr>
          <a:xfrm>
            <a:off x="1023480" y="4795752"/>
            <a:ext cx="1195864" cy="131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Lycée Technique d’Ettelbruck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23488" y="4708122"/>
            <a:ext cx="1091108" cy="237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84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op d’Zukunft spezialiséiert www.ltett.lu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63319" y="4795752"/>
            <a:ext cx="51511" cy="122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3480" y="211443"/>
            <a:ext cx="7530767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3764"/>
                </a:solidFill>
                <a:latin typeface="Aleppo"/>
                <a:ea typeface="Aleppo"/>
                <a:cs typeface="Aleppo"/>
                <a:sym typeface="Aleppo"/>
              </a:rPr>
              <a:t>Ohne euch geht es nicht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3383280"/>
            <a:ext cx="4663440" cy="1051560"/>
          </a:xfrm>
          <a:prstGeom prst="roundRect">
            <a:avLst>
              <a:gd name="adj" fmla="val 12000"/>
            </a:avLst>
          </a:prstGeom>
          <a:solidFill>
            <a:srgbClr val="0037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1600" b="1">
                <a:solidFill>
                  <a:srgbClr val="FFFFFF"/>
                </a:solidFill>
                <a:latin typeface="IBM Plex Sans Condensed"/>
              </a:rPr>
              <a:t>Fachschaften</a:t>
            </a:r>
          </a:p>
          <a:p>
            <a:pPr algn="ctr">
              <a:spcAft>
                <a:spcPts val="400"/>
              </a:spcAft>
            </a:pPr>
            <a:r>
              <a:rPr sz="1150" b="0">
                <a:solidFill>
                  <a:srgbClr val="FFFFFF"/>
                </a:solidFill>
                <a:latin typeface="IBM Plex Sans Condensed"/>
              </a:rPr>
              <a:t>entwickeln Arbeitsblätter und Module für ihr Fach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371600" y="2240280"/>
            <a:ext cx="3566160" cy="1051560"/>
          </a:xfrm>
          <a:prstGeom prst="roundRect">
            <a:avLst>
              <a:gd name="adj" fmla="val 12000"/>
            </a:avLst>
          </a:prstGeom>
          <a:solidFill>
            <a:srgbClr val="1A8F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1500" b="1">
                <a:solidFill>
                  <a:srgbClr val="FFFFFF"/>
                </a:solidFill>
                <a:latin typeface="IBM Plex Sans Condensed"/>
              </a:rPr>
              <a:t>Ressourcendatenbank</a:t>
            </a:r>
          </a:p>
          <a:p>
            <a:pPr algn="ctr">
              <a:spcAft>
                <a:spcPts val="400"/>
              </a:spcAft>
            </a:pPr>
            <a:r>
              <a:rPr sz="1150" b="0">
                <a:solidFill>
                  <a:srgbClr val="FFFFFF"/>
                </a:solidFill>
                <a:latin typeface="IBM Plex Sans Condensed"/>
              </a:rPr>
              <a:t>lebt von den Beiträgen jeder Fachschaft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20240" y="1097280"/>
            <a:ext cx="2468880" cy="1051560"/>
          </a:xfrm>
          <a:prstGeom prst="roundRect">
            <a:avLst>
              <a:gd name="adj" fmla="val 12000"/>
            </a:avLst>
          </a:prstGeom>
          <a:solidFill>
            <a:srgbClr val="7DB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FFFFF"/>
                </a:solidFill>
                <a:latin typeface="IBM Plex Sans Condensed"/>
              </a:rPr>
              <a:t>Naturklassenzimmer &amp; andere Lernorte</a:t>
            </a:r>
          </a:p>
          <a:p>
            <a:pPr algn="ctr">
              <a:spcAft>
                <a:spcPts val="400"/>
              </a:spcAft>
            </a:pPr>
            <a:r>
              <a:rPr sz="1150" b="0">
                <a:solidFill>
                  <a:srgbClr val="FFFFFF"/>
                </a:solidFill>
                <a:latin typeface="IBM Plex Sans Condensed"/>
              </a:rPr>
              <a:t>werden nutzbar</a:t>
            </a:r>
          </a:p>
        </p:txBody>
      </p:sp>
      <p:sp>
        <p:nvSpPr>
          <p:cNvPr id="10" name="Left Arrow 9"/>
          <p:cNvSpPr/>
          <p:nvPr/>
        </p:nvSpPr>
        <p:spPr>
          <a:xfrm>
            <a:off x="5577840" y="2560320"/>
            <a:ext cx="502920" cy="548640"/>
          </a:xfrm>
          <a:prstGeom prst="leftArrow">
            <a:avLst/>
          </a:prstGeom>
          <a:solidFill>
            <a:srgbClr val="F39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172200" y="1920240"/>
            <a:ext cx="1965960" cy="1737360"/>
          </a:xfrm>
          <a:prstGeom prst="roundRect">
            <a:avLst>
              <a:gd name="adj" fmla="val 10000"/>
            </a:avLst>
          </a:prstGeom>
          <a:solidFill>
            <a:srgbClr val="F39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1600" b="1">
                <a:solidFill>
                  <a:srgbClr val="FFFFFF"/>
                </a:solidFill>
                <a:latin typeface="IBM Plex Sans Condensed"/>
              </a:rPr>
              <a:t>Pé</a:t>
            </a:r>
          </a:p>
          <a:p>
            <a:pPr algn="ctr">
              <a:spcAft>
                <a:spcPts val="400"/>
              </a:spcAft>
            </a:pPr>
            <a:r>
              <a:rPr sz="1100" b="0">
                <a:solidFill>
                  <a:srgbClr val="FFFFFF"/>
                </a:solidFill>
                <a:latin typeface="IBM Plex Sans Condensed"/>
              </a:rPr>
              <a:t>koordiniert und unterstützt – die fachliche Substanz kommt von euch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480560"/>
            <a:ext cx="4663440" cy="27432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100" b="1">
                <a:solidFill>
                  <a:srgbClr val="003764"/>
                </a:solidFill>
                <a:latin typeface="IBM Plex Sans Condensed"/>
              </a:rPr>
              <a:t>Ohne diese Arbeit bleiben die Lernorte ungenutzt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9270997" cy="5270497"/>
          </a:xfrm>
          <a:custGeom>
            <a:avLst/>
            <a:gdLst/>
            <a:ahLst/>
            <a:cxnLst/>
            <a:rect l="l" t="t" r="r" b="b"/>
            <a:pathLst>
              <a:path w="9270997" h="5270497">
                <a:moveTo>
                  <a:pt x="0" y="0"/>
                </a:moveTo>
                <a:lnTo>
                  <a:pt x="9270997" y="0"/>
                </a:lnTo>
                <a:lnTo>
                  <a:pt x="9270997" y="5270497"/>
                </a:lnTo>
                <a:lnTo>
                  <a:pt x="0" y="52704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H"/>
          </a:p>
        </p:txBody>
      </p:sp>
      <p:sp>
        <p:nvSpPr>
          <p:cNvPr id="3" name="TextBox 3"/>
          <p:cNvSpPr txBox="1"/>
          <p:nvPr/>
        </p:nvSpPr>
        <p:spPr>
          <a:xfrm>
            <a:off x="1023480" y="4795752"/>
            <a:ext cx="1195864" cy="131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Lycée Technique d’Ettelbruck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23488" y="4708122"/>
            <a:ext cx="1091108" cy="237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84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op d’Zukunft spezialiséiert www.ltett.lu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63319" y="4795752"/>
            <a:ext cx="51511" cy="122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3480" y="211443"/>
            <a:ext cx="7530767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3764"/>
                </a:solidFill>
                <a:latin typeface="Aleppo"/>
                <a:ea typeface="Aleppo"/>
                <a:cs typeface="Aleppo"/>
                <a:sym typeface="Aleppo"/>
              </a:rPr>
              <a:t>Die heutige Journée Pédagogique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691640" y="1874519"/>
            <a:ext cx="5577840" cy="0"/>
          </a:xfrm>
          <a:prstGeom prst="line">
            <a:avLst/>
          </a:prstGeom>
          <a:ln w="76200">
            <a:solidFill>
              <a:srgbClr val="DCE4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225295" y="1417320"/>
            <a:ext cx="914400" cy="914400"/>
          </a:xfrm>
          <a:prstGeom prst="ellipse">
            <a:avLst/>
          </a:prstGeom>
          <a:solidFill>
            <a:srgbClr val="1A8F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2800" b="1">
                <a:solidFill>
                  <a:srgbClr val="FFFFFF"/>
                </a:solidFill>
                <a:latin typeface="IBM Plex Sans Condensed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468880"/>
            <a:ext cx="1810512" cy="59436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150" b="1">
                <a:solidFill>
                  <a:srgbClr val="003764"/>
                </a:solidFill>
                <a:latin typeface="IBM Plex Sans Condensed"/>
              </a:rPr>
              <a:t>Bestandsaufnahme starten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108960"/>
            <a:ext cx="1719072" cy="137160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0">
                <a:solidFill>
                  <a:srgbClr val="003764"/>
                </a:solidFill>
                <a:latin typeface="IBM Plex Sans Condensed"/>
              </a:rPr>
              <a:t>Erstmals sichtbar machen, was im Kollegium bereits an Praxis existiert.</a:t>
            </a:r>
          </a:p>
        </p:txBody>
      </p:sp>
      <p:sp>
        <p:nvSpPr>
          <p:cNvPr id="11" name="Oval 10"/>
          <p:cNvSpPr/>
          <p:nvPr/>
        </p:nvSpPr>
        <p:spPr>
          <a:xfrm>
            <a:off x="3090672" y="1417320"/>
            <a:ext cx="914400" cy="914400"/>
          </a:xfrm>
          <a:prstGeom prst="ellipse">
            <a:avLst/>
          </a:prstGeom>
          <a:solidFill>
            <a:srgbClr val="7DB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2800" b="1">
                <a:solidFill>
                  <a:srgbClr val="FFFFFF"/>
                </a:solidFill>
                <a:latin typeface="IBM Plex Sans Condensed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42616" y="2468880"/>
            <a:ext cx="1810512" cy="59436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150" b="1">
                <a:solidFill>
                  <a:srgbClr val="003764"/>
                </a:solidFill>
                <a:latin typeface="IBM Plex Sans Condensed"/>
              </a:rPr>
              <a:t>Wissen &amp; Motivation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88336" y="3108960"/>
            <a:ext cx="1719072" cy="137160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0">
                <a:solidFill>
                  <a:srgbClr val="003764"/>
                </a:solidFill>
                <a:latin typeface="IBM Plex Sans Condensed"/>
              </a:rPr>
              <a:t>Das Projekt verständlich und nachvollziehbar machen.</a:t>
            </a:r>
          </a:p>
        </p:txBody>
      </p:sp>
      <p:sp>
        <p:nvSpPr>
          <p:cNvPr id="14" name="Oval 13"/>
          <p:cNvSpPr/>
          <p:nvPr/>
        </p:nvSpPr>
        <p:spPr>
          <a:xfrm>
            <a:off x="4956048" y="1417320"/>
            <a:ext cx="914400" cy="914400"/>
          </a:xfrm>
          <a:prstGeom prst="ellipse">
            <a:avLst/>
          </a:prstGeom>
          <a:solidFill>
            <a:srgbClr val="F39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2800" b="1">
                <a:solidFill>
                  <a:srgbClr val="FFFFFF"/>
                </a:solidFill>
                <a:latin typeface="IBM Plex Sans Condensed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07992" y="2468880"/>
            <a:ext cx="1810512" cy="59436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150" b="1">
                <a:solidFill>
                  <a:srgbClr val="003764"/>
                </a:solidFill>
                <a:latin typeface="IBM Plex Sans Condensed"/>
              </a:rPr>
              <a:t>Feedback einholen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53712" y="3108960"/>
            <a:ext cx="1719072" cy="137160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0">
                <a:solidFill>
                  <a:srgbClr val="003764"/>
                </a:solidFill>
                <a:latin typeface="IBM Plex Sans Condensed"/>
              </a:rPr>
              <a:t>Eure Einschätzung fließt direkt in die weitere Planung ein.</a:t>
            </a:r>
          </a:p>
        </p:txBody>
      </p:sp>
      <p:sp>
        <p:nvSpPr>
          <p:cNvPr id="17" name="Oval 16"/>
          <p:cNvSpPr/>
          <p:nvPr/>
        </p:nvSpPr>
        <p:spPr>
          <a:xfrm>
            <a:off x="6821424" y="1417320"/>
            <a:ext cx="914400" cy="914400"/>
          </a:xfrm>
          <a:prstGeom prst="ellipse">
            <a:avLst/>
          </a:prstGeom>
          <a:solidFill>
            <a:srgbClr val="0037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2800" b="1">
                <a:solidFill>
                  <a:srgbClr val="FFFFFF"/>
                </a:solidFill>
                <a:latin typeface="IBM Plex Sans Condensed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3368" y="2468880"/>
            <a:ext cx="1810512" cy="59436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150" b="1">
                <a:solidFill>
                  <a:srgbClr val="003764"/>
                </a:solidFill>
                <a:latin typeface="IBM Plex Sans Condensed"/>
              </a:rPr>
              <a:t>Sorgen verstehen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19088" y="3108960"/>
            <a:ext cx="1719072" cy="137160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0">
                <a:solidFill>
                  <a:srgbClr val="003764"/>
                </a:solidFill>
                <a:latin typeface="IBM Plex Sans Condensed"/>
              </a:rPr>
              <a:t>Hürden benennen, um sie gezielt abzubauen.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9270997" cy="5270497"/>
          </a:xfrm>
          <a:custGeom>
            <a:avLst/>
            <a:gdLst/>
            <a:ahLst/>
            <a:cxnLst/>
            <a:rect l="l" t="t" r="r" b="b"/>
            <a:pathLst>
              <a:path w="9270997" h="5270497">
                <a:moveTo>
                  <a:pt x="0" y="0"/>
                </a:moveTo>
                <a:lnTo>
                  <a:pt x="9270997" y="0"/>
                </a:lnTo>
                <a:lnTo>
                  <a:pt x="9270997" y="5270497"/>
                </a:lnTo>
                <a:lnTo>
                  <a:pt x="0" y="52704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H"/>
          </a:p>
        </p:txBody>
      </p:sp>
      <p:sp>
        <p:nvSpPr>
          <p:cNvPr id="3" name="TextBox 3"/>
          <p:cNvSpPr txBox="1"/>
          <p:nvPr/>
        </p:nvSpPr>
        <p:spPr>
          <a:xfrm>
            <a:off x="1023480" y="4795752"/>
            <a:ext cx="1195864" cy="131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Lycée Technique d’Ettelbruck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23488" y="4708122"/>
            <a:ext cx="1091108" cy="237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84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op d’Zukunft spezialiséiert www.ltett.lu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63319" y="4795752"/>
            <a:ext cx="51511" cy="122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"/>
              </a:lnSpc>
            </a:pPr>
            <a:r>
              <a:rPr lang="en-US" sz="800" spc="-8">
                <a:solidFill>
                  <a:srgbClr val="003764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3480" y="211443"/>
            <a:ext cx="7530767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3764"/>
                </a:solidFill>
                <a:latin typeface="Aleppo"/>
                <a:ea typeface="Aleppo"/>
                <a:cs typeface="Aleppo"/>
                <a:sym typeface="Aleppo"/>
              </a:rPr>
              <a:t>Dein Auftrag: das Online-Formular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377440" y="1051560"/>
            <a:ext cx="4389120" cy="457200"/>
          </a:xfrm>
          <a:prstGeom prst="roundRect">
            <a:avLst>
              <a:gd name="adj" fmla="val 50000"/>
            </a:avLst>
          </a:prstGeom>
          <a:solidFill>
            <a:srgbClr val="F39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FFFFF"/>
                </a:solidFill>
                <a:latin typeface="IBM Plex Sans Condensed"/>
              </a:rPr>
              <a:t>15 Fragen, ca. 5 Minuten – Link folgt</a:t>
            </a:r>
          </a:p>
        </p:txBody>
      </p:sp>
      <p:sp>
        <p:nvSpPr>
          <p:cNvPr id="8" name="Pentagon 7"/>
          <p:cNvSpPr/>
          <p:nvPr/>
        </p:nvSpPr>
        <p:spPr>
          <a:xfrm>
            <a:off x="822960" y="1783080"/>
            <a:ext cx="1828800" cy="731520"/>
          </a:xfrm>
          <a:prstGeom prst="homePlate">
            <a:avLst/>
          </a:prstGeom>
          <a:solidFill>
            <a:srgbClr val="1A8F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2400" b="1">
                <a:solidFill>
                  <a:srgbClr val="FFFFFF"/>
                </a:solidFill>
                <a:latin typeface="IBM Plex Sans Condensed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51760"/>
            <a:ext cx="1737360" cy="54864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150" b="1">
                <a:solidFill>
                  <a:srgbClr val="003764"/>
                </a:solidFill>
                <a:latin typeface="IBM Plex Sans Condensed"/>
              </a:rPr>
              <a:t>Deine Aktivität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246120"/>
            <a:ext cx="1737360" cy="128016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003764"/>
                </a:solidFill>
                <a:latin typeface="IBM Plex Sans Condensed"/>
              </a:rPr>
              <a:t>Was, wo, für welche Klassenstufe, wie oft und wie lange sie stattfindet.</a:t>
            </a:r>
          </a:p>
        </p:txBody>
      </p:sp>
      <p:sp>
        <p:nvSpPr>
          <p:cNvPr id="11" name="Chevron 10"/>
          <p:cNvSpPr/>
          <p:nvPr/>
        </p:nvSpPr>
        <p:spPr>
          <a:xfrm>
            <a:off x="2633472" y="1783080"/>
            <a:ext cx="1828800" cy="731520"/>
          </a:xfrm>
          <a:prstGeom prst="chevron">
            <a:avLst/>
          </a:prstGeom>
          <a:solidFill>
            <a:srgbClr val="7DB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2400" b="1">
                <a:solidFill>
                  <a:srgbClr val="FFFFFF"/>
                </a:solidFill>
                <a:latin typeface="IBM Plex Sans Condensed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33472" y="2651760"/>
            <a:ext cx="1737360" cy="54864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150" b="1">
                <a:solidFill>
                  <a:srgbClr val="003764"/>
                </a:solidFill>
                <a:latin typeface="IBM Plex Sans Condensed"/>
              </a:rPr>
              <a:t>Material &amp; Zusammenarbeit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33472" y="3246120"/>
            <a:ext cx="1737360" cy="128016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003764"/>
                </a:solidFill>
                <a:latin typeface="IBM Plex Sans Condensed"/>
              </a:rPr>
              <a:t>Benötigte Ausstattung sowie fächerübergreifende und externe Partner.</a:t>
            </a:r>
          </a:p>
        </p:txBody>
      </p:sp>
      <p:sp>
        <p:nvSpPr>
          <p:cNvPr id="14" name="Chevron 13"/>
          <p:cNvSpPr/>
          <p:nvPr/>
        </p:nvSpPr>
        <p:spPr>
          <a:xfrm>
            <a:off x="4443984" y="1783080"/>
            <a:ext cx="1828800" cy="731520"/>
          </a:xfrm>
          <a:prstGeom prst="chevron">
            <a:avLst/>
          </a:prstGeom>
          <a:solidFill>
            <a:srgbClr val="F39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2400" b="1">
                <a:solidFill>
                  <a:srgbClr val="FFFFFF"/>
                </a:solidFill>
                <a:latin typeface="IBM Plex Sans Condensed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43984" y="2651760"/>
            <a:ext cx="1737360" cy="54864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150" b="1">
                <a:solidFill>
                  <a:srgbClr val="003764"/>
                </a:solidFill>
                <a:latin typeface="IBM Plex Sans Condensed"/>
              </a:rPr>
              <a:t>Was würde helfen?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43984" y="3246120"/>
            <a:ext cx="1737360" cy="128016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003764"/>
                </a:solidFill>
                <a:latin typeface="IBM Plex Sans Condensed"/>
              </a:rPr>
              <a:t>Deine Wünsche für weniger Aufwand – organisatorisch, administrativ, finanziell.</a:t>
            </a:r>
          </a:p>
        </p:txBody>
      </p:sp>
      <p:sp>
        <p:nvSpPr>
          <p:cNvPr id="17" name="Chevron 16"/>
          <p:cNvSpPr/>
          <p:nvPr/>
        </p:nvSpPr>
        <p:spPr>
          <a:xfrm>
            <a:off x="6254496" y="1783080"/>
            <a:ext cx="1828800" cy="731520"/>
          </a:xfrm>
          <a:prstGeom prst="chevron">
            <a:avLst/>
          </a:prstGeom>
          <a:solidFill>
            <a:srgbClr val="0037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spcAft>
                <a:spcPts val="400"/>
              </a:spcAft>
            </a:pPr>
            <a:r>
              <a:rPr sz="2400" b="1">
                <a:solidFill>
                  <a:srgbClr val="FFFFFF"/>
                </a:solidFill>
                <a:latin typeface="IBM Plex Sans Condensed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54496" y="2651760"/>
            <a:ext cx="1737360" cy="54864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150" b="1">
                <a:solidFill>
                  <a:srgbClr val="003764"/>
                </a:solidFill>
                <a:latin typeface="IBM Plex Sans Condensed"/>
              </a:rPr>
              <a:t>Weiterverwendung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54496" y="3246120"/>
            <a:ext cx="1737360" cy="1280160"/>
          </a:xfrm>
          <a:prstGeom prst="rect">
            <a:avLst/>
          </a:prstGeom>
          <a:noFill/>
        </p:spPr>
        <p:txBody>
          <a:bodyPr wrap="square" lIns="27432" tIns="36576" rIns="27432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003764"/>
                </a:solidFill>
                <a:latin typeface="IBM Plex Sans Condensed"/>
              </a:rPr>
              <a:t>Aufnahme in die Ressourcendatenbank, Interesse als Outdoor-Botschafter/in.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6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63503" y="3901021"/>
            <a:ext cx="1299353" cy="1305982"/>
            <a:chOff x="0" y="0"/>
            <a:chExt cx="1299362" cy="1305979"/>
          </a:xfrm>
        </p:grpSpPr>
        <p:sp>
          <p:nvSpPr>
            <p:cNvPr id="3" name="Freeform 3"/>
            <p:cNvSpPr/>
            <p:nvPr/>
          </p:nvSpPr>
          <p:spPr>
            <a:xfrm>
              <a:off x="63500" y="237363"/>
              <a:ext cx="1041908" cy="1004951"/>
            </a:xfrm>
            <a:custGeom>
              <a:avLst/>
              <a:gdLst/>
              <a:ahLst/>
              <a:cxnLst/>
              <a:rect l="l" t="t" r="r" b="b"/>
              <a:pathLst>
                <a:path w="1041908" h="1004951">
                  <a:moveTo>
                    <a:pt x="184150" y="127"/>
                  </a:moveTo>
                  <a:cubicBezTo>
                    <a:pt x="123317" y="127"/>
                    <a:pt x="61722" y="11557"/>
                    <a:pt x="0" y="30607"/>
                  </a:cubicBezTo>
                  <a:lnTo>
                    <a:pt x="0" y="30607"/>
                  </a:lnTo>
                  <a:lnTo>
                    <a:pt x="0" y="92964"/>
                  </a:lnTo>
                  <a:lnTo>
                    <a:pt x="0" y="92964"/>
                  </a:lnTo>
                  <a:cubicBezTo>
                    <a:pt x="26797" y="81026"/>
                    <a:pt x="55499" y="68072"/>
                    <a:pt x="81661" y="64389"/>
                  </a:cubicBezTo>
                  <a:cubicBezTo>
                    <a:pt x="106299" y="60960"/>
                    <a:pt x="130937" y="59309"/>
                    <a:pt x="155448" y="59309"/>
                  </a:cubicBezTo>
                  <a:cubicBezTo>
                    <a:pt x="235712" y="59309"/>
                    <a:pt x="314706" y="77851"/>
                    <a:pt x="386334" y="116840"/>
                  </a:cubicBezTo>
                  <a:cubicBezTo>
                    <a:pt x="526034" y="193040"/>
                    <a:pt x="623570" y="327660"/>
                    <a:pt x="710057" y="457073"/>
                  </a:cubicBezTo>
                  <a:cubicBezTo>
                    <a:pt x="755015" y="524383"/>
                    <a:pt x="797814" y="592963"/>
                    <a:pt x="843915" y="659511"/>
                  </a:cubicBezTo>
                  <a:cubicBezTo>
                    <a:pt x="900430" y="741045"/>
                    <a:pt x="963422" y="817118"/>
                    <a:pt x="978535" y="918591"/>
                  </a:cubicBezTo>
                  <a:cubicBezTo>
                    <a:pt x="982853" y="947420"/>
                    <a:pt x="983869" y="976249"/>
                    <a:pt x="982472" y="1004951"/>
                  </a:cubicBezTo>
                  <a:lnTo>
                    <a:pt x="1041908" y="1004951"/>
                  </a:lnTo>
                  <a:cubicBezTo>
                    <a:pt x="1035558" y="661289"/>
                    <a:pt x="697103" y="348742"/>
                    <a:pt x="472440" y="109474"/>
                  </a:cubicBezTo>
                  <a:cubicBezTo>
                    <a:pt x="381254" y="30734"/>
                    <a:pt x="283845" y="0"/>
                    <a:pt x="184150" y="0"/>
                  </a:cubicBezTo>
                  <a:close/>
                </a:path>
              </a:pathLst>
            </a:custGeom>
            <a:solidFill>
              <a:srgbClr val="94C11A"/>
            </a:solidFill>
          </p:spPr>
          <p:txBody>
            <a:bodyPr/>
            <a:lstStyle/>
            <a:p>
              <a:endParaRPr lang="fr-CH"/>
            </a:p>
          </p:txBody>
        </p:sp>
        <p:sp>
          <p:nvSpPr>
            <p:cNvPr id="4" name="Freeform 4"/>
            <p:cNvSpPr/>
            <p:nvPr/>
          </p:nvSpPr>
          <p:spPr>
            <a:xfrm>
              <a:off x="63500" y="386715"/>
              <a:ext cx="909456" cy="855853"/>
            </a:xfrm>
            <a:custGeom>
              <a:avLst/>
              <a:gdLst/>
              <a:ahLst/>
              <a:cxnLst/>
              <a:rect l="l" t="t" r="r" b="b"/>
              <a:pathLst>
                <a:path w="909456" h="855853">
                  <a:moveTo>
                    <a:pt x="123444" y="0"/>
                  </a:moveTo>
                  <a:cubicBezTo>
                    <a:pt x="82042" y="0"/>
                    <a:pt x="40767" y="3683"/>
                    <a:pt x="0" y="10287"/>
                  </a:cubicBezTo>
                  <a:lnTo>
                    <a:pt x="0" y="10287"/>
                  </a:lnTo>
                  <a:lnTo>
                    <a:pt x="0" y="69215"/>
                  </a:lnTo>
                  <a:lnTo>
                    <a:pt x="0" y="69215"/>
                  </a:lnTo>
                  <a:cubicBezTo>
                    <a:pt x="40513" y="57531"/>
                    <a:pt x="82042" y="51054"/>
                    <a:pt x="123825" y="51054"/>
                  </a:cubicBezTo>
                  <a:cubicBezTo>
                    <a:pt x="171831" y="51054"/>
                    <a:pt x="220091" y="59563"/>
                    <a:pt x="267208" y="78105"/>
                  </a:cubicBezTo>
                  <a:cubicBezTo>
                    <a:pt x="410464" y="134493"/>
                    <a:pt x="517652" y="259461"/>
                    <a:pt x="604393" y="382016"/>
                  </a:cubicBezTo>
                  <a:cubicBezTo>
                    <a:pt x="651383" y="448437"/>
                    <a:pt x="693928" y="517779"/>
                    <a:pt x="734949" y="587883"/>
                  </a:cubicBezTo>
                  <a:cubicBezTo>
                    <a:pt x="775716" y="657606"/>
                    <a:pt x="828167" y="728218"/>
                    <a:pt x="839724" y="809371"/>
                  </a:cubicBezTo>
                  <a:cubicBezTo>
                    <a:pt x="841883" y="824865"/>
                    <a:pt x="843026" y="840486"/>
                    <a:pt x="843153" y="855853"/>
                  </a:cubicBezTo>
                  <a:lnTo>
                    <a:pt x="909447" y="855853"/>
                  </a:lnTo>
                  <a:cubicBezTo>
                    <a:pt x="909828" y="801497"/>
                    <a:pt x="898652" y="747395"/>
                    <a:pt x="880618" y="696087"/>
                  </a:cubicBezTo>
                  <a:cubicBezTo>
                    <a:pt x="812165" y="501015"/>
                    <a:pt x="661289" y="342392"/>
                    <a:pt x="524891" y="192405"/>
                  </a:cubicBezTo>
                  <a:cubicBezTo>
                    <a:pt x="426593" y="84455"/>
                    <a:pt x="294005" y="5588"/>
                    <a:pt x="148082" y="381"/>
                  </a:cubicBezTo>
                  <a:cubicBezTo>
                    <a:pt x="139827" y="127"/>
                    <a:pt x="131699" y="0"/>
                    <a:pt x="123444" y="0"/>
                  </a:cubicBezTo>
                  <a:close/>
                </a:path>
              </a:pathLst>
            </a:custGeom>
            <a:solidFill>
              <a:srgbClr val="94C11A"/>
            </a:solidFill>
          </p:spPr>
          <p:txBody>
            <a:bodyPr/>
            <a:lstStyle/>
            <a:p>
              <a:endParaRPr lang="fr-CH"/>
            </a:p>
          </p:txBody>
        </p:sp>
        <p:sp>
          <p:nvSpPr>
            <p:cNvPr id="5" name="Freeform 5"/>
            <p:cNvSpPr/>
            <p:nvPr/>
          </p:nvSpPr>
          <p:spPr>
            <a:xfrm>
              <a:off x="63500" y="540004"/>
              <a:ext cx="734060" cy="702691"/>
            </a:xfrm>
            <a:custGeom>
              <a:avLst/>
              <a:gdLst/>
              <a:ahLst/>
              <a:cxnLst/>
              <a:rect l="l" t="t" r="r" b="b"/>
              <a:pathLst>
                <a:path w="734060" h="702691">
                  <a:moveTo>
                    <a:pt x="109855" y="0"/>
                  </a:moveTo>
                  <a:cubicBezTo>
                    <a:pt x="84201" y="0"/>
                    <a:pt x="58674" y="1270"/>
                    <a:pt x="33782" y="2921"/>
                  </a:cubicBezTo>
                  <a:cubicBezTo>
                    <a:pt x="22479" y="3683"/>
                    <a:pt x="11303" y="4572"/>
                    <a:pt x="0" y="5588"/>
                  </a:cubicBezTo>
                  <a:lnTo>
                    <a:pt x="0" y="5588"/>
                  </a:lnTo>
                  <a:lnTo>
                    <a:pt x="0" y="64516"/>
                  </a:lnTo>
                  <a:lnTo>
                    <a:pt x="0" y="64516"/>
                  </a:lnTo>
                  <a:cubicBezTo>
                    <a:pt x="6858" y="63754"/>
                    <a:pt x="13843" y="63119"/>
                    <a:pt x="20701" y="62611"/>
                  </a:cubicBezTo>
                  <a:cubicBezTo>
                    <a:pt x="49657" y="60198"/>
                    <a:pt x="78994" y="58420"/>
                    <a:pt x="108204" y="58420"/>
                  </a:cubicBezTo>
                  <a:cubicBezTo>
                    <a:pt x="184023" y="58420"/>
                    <a:pt x="258699" y="70739"/>
                    <a:pt x="321818" y="117475"/>
                  </a:cubicBezTo>
                  <a:cubicBezTo>
                    <a:pt x="370840" y="153797"/>
                    <a:pt x="415417" y="195961"/>
                    <a:pt x="455803" y="241681"/>
                  </a:cubicBezTo>
                  <a:cubicBezTo>
                    <a:pt x="538861" y="335534"/>
                    <a:pt x="605663" y="443738"/>
                    <a:pt x="657479" y="557657"/>
                  </a:cubicBezTo>
                  <a:cubicBezTo>
                    <a:pt x="678434" y="603758"/>
                    <a:pt x="690626" y="652907"/>
                    <a:pt x="693928" y="702691"/>
                  </a:cubicBezTo>
                  <a:lnTo>
                    <a:pt x="734060" y="702691"/>
                  </a:lnTo>
                  <a:cubicBezTo>
                    <a:pt x="729869" y="645160"/>
                    <a:pt x="719836" y="588137"/>
                    <a:pt x="704215" y="532638"/>
                  </a:cubicBezTo>
                  <a:cubicBezTo>
                    <a:pt x="669417" y="408813"/>
                    <a:pt x="606044" y="292989"/>
                    <a:pt x="517398" y="199517"/>
                  </a:cubicBezTo>
                  <a:cubicBezTo>
                    <a:pt x="471170" y="150749"/>
                    <a:pt x="418338" y="108458"/>
                    <a:pt x="360680" y="73787"/>
                  </a:cubicBezTo>
                  <a:cubicBezTo>
                    <a:pt x="311658" y="44323"/>
                    <a:pt x="259588" y="18161"/>
                    <a:pt x="202946" y="7747"/>
                  </a:cubicBezTo>
                  <a:cubicBezTo>
                    <a:pt x="172339" y="2159"/>
                    <a:pt x="141097" y="127"/>
                    <a:pt x="109855" y="127"/>
                  </a:cubicBezTo>
                  <a:close/>
                </a:path>
              </a:pathLst>
            </a:custGeom>
            <a:solidFill>
              <a:srgbClr val="94C11A"/>
            </a:solidFill>
          </p:spPr>
          <p:txBody>
            <a:bodyPr/>
            <a:lstStyle/>
            <a:p>
              <a:endParaRPr lang="fr-CH"/>
            </a:p>
          </p:txBody>
        </p:sp>
        <p:sp>
          <p:nvSpPr>
            <p:cNvPr id="6" name="Freeform 6"/>
            <p:cNvSpPr/>
            <p:nvPr/>
          </p:nvSpPr>
          <p:spPr>
            <a:xfrm>
              <a:off x="63500" y="670433"/>
              <a:ext cx="611632" cy="572008"/>
            </a:xfrm>
            <a:custGeom>
              <a:avLst/>
              <a:gdLst/>
              <a:ahLst/>
              <a:cxnLst/>
              <a:rect l="l" t="t" r="r" b="b"/>
              <a:pathLst>
                <a:path w="611632" h="572008">
                  <a:moveTo>
                    <a:pt x="36449" y="127"/>
                  </a:moveTo>
                  <a:cubicBezTo>
                    <a:pt x="24257" y="127"/>
                    <a:pt x="12192" y="381"/>
                    <a:pt x="0" y="1016"/>
                  </a:cubicBezTo>
                  <a:lnTo>
                    <a:pt x="0" y="1016"/>
                  </a:lnTo>
                  <a:lnTo>
                    <a:pt x="0" y="45720"/>
                  </a:lnTo>
                  <a:lnTo>
                    <a:pt x="0" y="45720"/>
                  </a:lnTo>
                  <a:cubicBezTo>
                    <a:pt x="11176" y="44958"/>
                    <a:pt x="22225" y="44450"/>
                    <a:pt x="33274" y="44450"/>
                  </a:cubicBezTo>
                  <a:cubicBezTo>
                    <a:pt x="83058" y="44450"/>
                    <a:pt x="131826" y="52832"/>
                    <a:pt x="177546" y="71374"/>
                  </a:cubicBezTo>
                  <a:cubicBezTo>
                    <a:pt x="337693" y="157226"/>
                    <a:pt x="456184" y="319151"/>
                    <a:pt x="532003" y="488442"/>
                  </a:cubicBezTo>
                  <a:cubicBezTo>
                    <a:pt x="544068" y="515366"/>
                    <a:pt x="552577" y="543433"/>
                    <a:pt x="557276" y="572008"/>
                  </a:cubicBezTo>
                  <a:lnTo>
                    <a:pt x="611632" y="572008"/>
                  </a:lnTo>
                  <a:cubicBezTo>
                    <a:pt x="600202" y="475488"/>
                    <a:pt x="558419" y="380492"/>
                    <a:pt x="506095" y="301117"/>
                  </a:cubicBezTo>
                  <a:cubicBezTo>
                    <a:pt x="458597" y="228981"/>
                    <a:pt x="399542" y="163957"/>
                    <a:pt x="331470" y="110744"/>
                  </a:cubicBezTo>
                  <a:cubicBezTo>
                    <a:pt x="275082" y="66675"/>
                    <a:pt x="198755" y="14986"/>
                    <a:pt x="125730" y="5588"/>
                  </a:cubicBezTo>
                  <a:cubicBezTo>
                    <a:pt x="96139" y="1778"/>
                    <a:pt x="66294" y="0"/>
                    <a:pt x="36449" y="0"/>
                  </a:cubicBezTo>
                  <a:close/>
                </a:path>
              </a:pathLst>
            </a:custGeom>
            <a:solidFill>
              <a:srgbClr val="94C11A"/>
            </a:solidFill>
          </p:spPr>
          <p:txBody>
            <a:bodyPr/>
            <a:lstStyle/>
            <a:p>
              <a:endParaRPr lang="fr-CH"/>
            </a:p>
          </p:txBody>
        </p:sp>
        <p:sp>
          <p:nvSpPr>
            <p:cNvPr id="7" name="Freeform 7"/>
            <p:cNvSpPr/>
            <p:nvPr/>
          </p:nvSpPr>
          <p:spPr>
            <a:xfrm>
              <a:off x="63500" y="789686"/>
              <a:ext cx="476504" cy="452755"/>
            </a:xfrm>
            <a:custGeom>
              <a:avLst/>
              <a:gdLst/>
              <a:ahLst/>
              <a:cxnLst/>
              <a:rect l="l" t="t" r="r" b="b"/>
              <a:pathLst>
                <a:path w="476504" h="452755">
                  <a:moveTo>
                    <a:pt x="0" y="0"/>
                  </a:moveTo>
                  <a:lnTo>
                    <a:pt x="0" y="57531"/>
                  </a:lnTo>
                  <a:lnTo>
                    <a:pt x="0" y="57531"/>
                  </a:lnTo>
                  <a:cubicBezTo>
                    <a:pt x="58801" y="61722"/>
                    <a:pt x="115697" y="80391"/>
                    <a:pt x="166243" y="116586"/>
                  </a:cubicBezTo>
                  <a:cubicBezTo>
                    <a:pt x="293878" y="185928"/>
                    <a:pt x="386334" y="309626"/>
                    <a:pt x="403733" y="452755"/>
                  </a:cubicBezTo>
                  <a:lnTo>
                    <a:pt x="476504" y="452755"/>
                  </a:lnTo>
                  <a:cubicBezTo>
                    <a:pt x="462153" y="314960"/>
                    <a:pt x="360426" y="185420"/>
                    <a:pt x="255524" y="104648"/>
                  </a:cubicBezTo>
                  <a:cubicBezTo>
                    <a:pt x="180848" y="47371"/>
                    <a:pt x="94361" y="4445"/>
                    <a:pt x="0" y="0"/>
                  </a:cubicBezTo>
                  <a:close/>
                </a:path>
              </a:pathLst>
            </a:custGeom>
            <a:solidFill>
              <a:srgbClr val="94C11A"/>
            </a:solidFill>
          </p:spPr>
          <p:txBody>
            <a:bodyPr/>
            <a:lstStyle/>
            <a:p>
              <a:endParaRPr lang="fr-CH"/>
            </a:p>
          </p:txBody>
        </p:sp>
        <p:sp>
          <p:nvSpPr>
            <p:cNvPr id="8" name="Freeform 8"/>
            <p:cNvSpPr/>
            <p:nvPr/>
          </p:nvSpPr>
          <p:spPr>
            <a:xfrm>
              <a:off x="63500" y="922020"/>
              <a:ext cx="335153" cy="320421"/>
            </a:xfrm>
            <a:custGeom>
              <a:avLst/>
              <a:gdLst/>
              <a:ahLst/>
              <a:cxnLst/>
              <a:rect l="l" t="t" r="r" b="b"/>
              <a:pathLst>
                <a:path w="335153" h="320421">
                  <a:moveTo>
                    <a:pt x="0" y="0"/>
                  </a:moveTo>
                  <a:lnTo>
                    <a:pt x="0" y="42291"/>
                  </a:lnTo>
                  <a:lnTo>
                    <a:pt x="0" y="42291"/>
                  </a:lnTo>
                  <a:cubicBezTo>
                    <a:pt x="46228" y="53975"/>
                    <a:pt x="75946" y="85979"/>
                    <a:pt x="111252" y="119761"/>
                  </a:cubicBezTo>
                  <a:cubicBezTo>
                    <a:pt x="144272" y="151384"/>
                    <a:pt x="187452" y="167513"/>
                    <a:pt x="218313" y="202438"/>
                  </a:cubicBezTo>
                  <a:cubicBezTo>
                    <a:pt x="247777" y="235712"/>
                    <a:pt x="268859" y="276606"/>
                    <a:pt x="277368" y="320421"/>
                  </a:cubicBezTo>
                  <a:lnTo>
                    <a:pt x="335153" y="320421"/>
                  </a:lnTo>
                  <a:cubicBezTo>
                    <a:pt x="333121" y="313944"/>
                    <a:pt x="330835" y="307467"/>
                    <a:pt x="328295" y="300990"/>
                  </a:cubicBezTo>
                  <a:cubicBezTo>
                    <a:pt x="289179" y="199390"/>
                    <a:pt x="205486" y="93091"/>
                    <a:pt x="110998" y="37211"/>
                  </a:cubicBezTo>
                  <a:cubicBezTo>
                    <a:pt x="76073" y="16637"/>
                    <a:pt x="38481" y="4826"/>
                    <a:pt x="0" y="0"/>
                  </a:cubicBezTo>
                  <a:close/>
                </a:path>
              </a:pathLst>
            </a:custGeom>
            <a:solidFill>
              <a:srgbClr val="94C11A"/>
            </a:solidFill>
          </p:spPr>
          <p:txBody>
            <a:bodyPr/>
            <a:lstStyle/>
            <a:p>
              <a:endParaRPr lang="fr-CH"/>
            </a:p>
          </p:txBody>
        </p:sp>
      </p:grpSp>
      <p:sp>
        <p:nvSpPr>
          <p:cNvPr id="9" name="Freeform 9"/>
          <p:cNvSpPr/>
          <p:nvPr/>
        </p:nvSpPr>
        <p:spPr>
          <a:xfrm>
            <a:off x="-63503" y="-63503"/>
            <a:ext cx="2604954" cy="1585189"/>
          </a:xfrm>
          <a:custGeom>
            <a:avLst/>
            <a:gdLst/>
            <a:ahLst/>
            <a:cxnLst/>
            <a:rect l="l" t="t" r="r" b="b"/>
            <a:pathLst>
              <a:path w="2604954" h="1585189">
                <a:moveTo>
                  <a:pt x="0" y="0"/>
                </a:moveTo>
                <a:lnTo>
                  <a:pt x="2604954" y="0"/>
                </a:lnTo>
                <a:lnTo>
                  <a:pt x="2604954" y="1585188"/>
                </a:lnTo>
                <a:lnTo>
                  <a:pt x="0" y="15851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H"/>
          </a:p>
        </p:txBody>
      </p:sp>
      <p:sp>
        <p:nvSpPr>
          <p:cNvPr id="10" name="Freeform 10"/>
          <p:cNvSpPr/>
          <p:nvPr/>
        </p:nvSpPr>
        <p:spPr>
          <a:xfrm>
            <a:off x="4975773" y="1098687"/>
            <a:ext cx="3417091" cy="3092468"/>
          </a:xfrm>
          <a:custGeom>
            <a:avLst/>
            <a:gdLst/>
            <a:ahLst/>
            <a:cxnLst/>
            <a:rect l="l" t="t" r="r" b="b"/>
            <a:pathLst>
              <a:path w="3417091" h="3092468">
                <a:moveTo>
                  <a:pt x="0" y="0"/>
                </a:moveTo>
                <a:lnTo>
                  <a:pt x="3417091" y="0"/>
                </a:lnTo>
                <a:lnTo>
                  <a:pt x="3417091" y="3092468"/>
                </a:lnTo>
                <a:lnTo>
                  <a:pt x="0" y="30924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CH"/>
          </a:p>
        </p:txBody>
      </p:sp>
      <p:sp>
        <p:nvSpPr>
          <p:cNvPr id="11" name="TextBox 11"/>
          <p:cNvSpPr txBox="1"/>
          <p:nvPr/>
        </p:nvSpPr>
        <p:spPr>
          <a:xfrm>
            <a:off x="1371600" y="2328425"/>
            <a:ext cx="4122742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4"/>
              </a:lnSpc>
            </a:pPr>
            <a:r>
              <a:rPr lang="en-US" sz="2504" spc="37" dirty="0" err="1">
                <a:solidFill>
                  <a:srgbClr val="FFFFFF"/>
                </a:solidFill>
                <a:latin typeface="Aleppo"/>
                <a:ea typeface="Aleppo"/>
                <a:cs typeface="Aleppo"/>
                <a:sym typeface="Aleppo"/>
              </a:rPr>
              <a:t>VieLEN</a:t>
            </a:r>
            <a:r>
              <a:rPr lang="en-US" sz="2504" spc="37" dirty="0">
                <a:solidFill>
                  <a:srgbClr val="FFFFFF"/>
                </a:solidFill>
                <a:latin typeface="Aleppo"/>
                <a:ea typeface="Aleppo"/>
                <a:cs typeface="Aleppo"/>
                <a:sym typeface="Aleppo"/>
              </a:rPr>
              <a:t> Dank </a:t>
            </a:r>
          </a:p>
          <a:p>
            <a:pPr algn="l">
              <a:lnSpc>
                <a:spcPts val="2754"/>
              </a:lnSpc>
            </a:pPr>
            <a:endParaRPr lang="en-US" sz="2504" spc="37" dirty="0">
              <a:solidFill>
                <a:srgbClr val="FFFFFF"/>
              </a:solidFill>
              <a:latin typeface="Aleppo"/>
              <a:ea typeface="Aleppo"/>
              <a:cs typeface="Aleppo"/>
              <a:sym typeface="Alepp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741</Words>
  <Application>Microsoft Macintosh PowerPoint</Application>
  <PresentationFormat>Bildschirmpräsentation (16:9)</PresentationFormat>
  <Paragraphs>161</Paragraphs>
  <Slides>12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7" baseType="lpstr">
      <vt:lpstr>Arial</vt:lpstr>
      <vt:lpstr>Aleppo</vt:lpstr>
      <vt:lpstr>Calibri</vt:lpstr>
      <vt:lpstr>IBM Plex Sans Condensed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MGTED 24_25</dc:title>
  <cp:lastModifiedBy>ENGEL Yves</cp:lastModifiedBy>
  <cp:revision>4</cp:revision>
  <dcterms:created xsi:type="dcterms:W3CDTF">2006-08-16T00:00:00Z</dcterms:created>
  <dcterms:modified xsi:type="dcterms:W3CDTF">2026-10-12T12:04:47Z</dcterms:modified>
  <dc:identifier>DAGQ_yjbctU</dc:identifier>
</cp:coreProperties>
</file>